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eSl4JwiUWW6rxtd1rJQWQ==" hashData="2sdK0m/WlrYEIyw6R+YhCr8zHXF3A2mAFvJo6qtWQb9X2NobrqgXbH3DDKcjFZSL2Ynsi5i/tNTLYc03nDcZ+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92D050"/>
            </a:gs>
            <a:gs pos="0">
              <a:srgbClr val="00B050"/>
            </a:gs>
            <a:gs pos="88000">
              <a:schemeClr val="accent1">
                <a:lumMod val="45000"/>
                <a:lumOff val="55000"/>
              </a:schemeClr>
            </a:gs>
            <a:gs pos="100000">
              <a:srgbClr val="6699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‫بک گراند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1" r="9579"/>
          <a:stretch/>
        </p:blipFill>
        <p:spPr bwMode="auto">
          <a:xfrm>
            <a:off x="3659777" y="223180"/>
            <a:ext cx="4687389" cy="412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1" r="9579"/>
          <a:stretch/>
        </p:blipFill>
        <p:spPr bwMode="auto">
          <a:xfrm>
            <a:off x="1110691" y="4050937"/>
            <a:ext cx="2549086" cy="224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1" r="9579"/>
          <a:stretch/>
        </p:blipFill>
        <p:spPr bwMode="auto">
          <a:xfrm>
            <a:off x="11973" y="5834247"/>
            <a:ext cx="1125583" cy="99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81" y="535578"/>
            <a:ext cx="2400991" cy="2395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49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442689"/>
            <a:ext cx="6820480" cy="503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1166" y="555170"/>
            <a:ext cx="5394960" cy="225153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محورهای هشتگانه </a:t>
            </a:r>
            <a:r>
              <a:rPr lang="fa-IR" sz="72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خودشناسی</a:t>
            </a:r>
            <a:endParaRPr lang="en-US" sz="54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90599" y="3174274"/>
            <a:ext cx="4153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 rtl="1">
              <a:buAutoNum type="arabicPeriod"/>
            </a:pPr>
            <a:r>
              <a:rPr lang="fa-IR" sz="4800" b="1" dirty="0" smtClean="0">
                <a:cs typeface="2  Yekan" panose="00000400000000000000" pitchFamily="2" charset="-78"/>
              </a:rPr>
              <a:t>بدن شناسی </a:t>
            </a:r>
          </a:p>
          <a:p>
            <a:pPr algn="ctr" rtl="1"/>
            <a:r>
              <a:rPr lang="fa-IR" sz="4800" b="1" dirty="0" smtClean="0">
                <a:cs typeface="2  Yekan" panose="00000400000000000000" pitchFamily="2" charset="-78"/>
              </a:rPr>
              <a:t>و شناخت جوارح</a:t>
            </a:r>
            <a:endParaRPr lang="en-US" sz="4800" b="1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1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‫استعدادهای درونی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2" y="2028371"/>
            <a:ext cx="5918654" cy="473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281" y="979605"/>
            <a:ext cx="100453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dirty="0" smtClean="0">
                <a:solidFill>
                  <a:srgbClr val="002060"/>
                </a:solidFill>
                <a:cs typeface="2  Yekan" panose="00000400000000000000" pitchFamily="2" charset="-78"/>
              </a:rPr>
              <a:t>2. روانشناسی و کشف استعدادهای درونی خود</a:t>
            </a:r>
            <a:endParaRPr lang="en-US" sz="66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75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‫آسمان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7" y="200931"/>
            <a:ext cx="11718563" cy="62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41771" y="718457"/>
            <a:ext cx="402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 smtClean="0">
                <a:cs typeface="2  Yekan" panose="00000400000000000000" pitchFamily="2" charset="-78"/>
              </a:rPr>
              <a:t>3. نعمت شناسی</a:t>
            </a:r>
            <a:endParaRPr lang="en-US" sz="48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349" y="2063933"/>
            <a:ext cx="97448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 smtClean="0">
                <a:solidFill>
                  <a:srgbClr val="C00000"/>
                </a:solidFill>
                <a:cs typeface="2  Yagut" panose="00000400000000000000" pitchFamily="2" charset="-78"/>
              </a:rPr>
              <a:t>قال الرضا </a:t>
            </a:r>
            <a:r>
              <a:rPr lang="fa-IR" sz="4400" b="1" dirty="0" smtClean="0">
                <a:solidFill>
                  <a:srgbClr val="C00000"/>
                </a:solidFill>
                <a:cs typeface="2  Yagut" panose="00000400000000000000" pitchFamily="2" charset="-78"/>
              </a:rPr>
              <a:t>علیه السّلام</a:t>
            </a:r>
            <a:r>
              <a:rPr lang="fa-IR" sz="6000" b="1" dirty="0" smtClean="0">
                <a:solidFill>
                  <a:srgbClr val="C00000"/>
                </a:solidFill>
                <a:cs typeface="2  Yagut" panose="00000400000000000000" pitchFamily="2" charset="-78"/>
              </a:rPr>
              <a:t>:</a:t>
            </a:r>
          </a:p>
          <a:p>
            <a:pPr algn="ctr"/>
            <a:r>
              <a:rPr lang="fa-IR" sz="6000" b="1" dirty="0" smtClean="0">
                <a:solidFill>
                  <a:srgbClr val="C00000"/>
                </a:solidFill>
                <a:cs typeface="2  Yagut" panose="00000400000000000000" pitchFamily="2" charset="-78"/>
              </a:rPr>
              <a:t> </a:t>
            </a:r>
            <a:r>
              <a:rPr lang="fa-IR" sz="6000" b="1" dirty="0">
                <a:solidFill>
                  <a:srgbClr val="C00000"/>
                </a:solidFill>
                <a:cs typeface="2  Yagut" panose="00000400000000000000" pitchFamily="2" charset="-78"/>
              </a:rPr>
              <a:t>أَحْسِنُوا جِوَارَ النِّعَمِ فَإِنَّهَا </a:t>
            </a:r>
            <a:r>
              <a:rPr lang="fa-IR" sz="6000" b="1" dirty="0" smtClean="0">
                <a:solidFill>
                  <a:srgbClr val="C00000"/>
                </a:solidFill>
                <a:cs typeface="2  Yagut" panose="00000400000000000000" pitchFamily="2" charset="-78"/>
              </a:rPr>
              <a:t>وَحْشِيَّة</a:t>
            </a:r>
          </a:p>
          <a:p>
            <a:pPr algn="ctr"/>
            <a:r>
              <a:rPr lang="fa-IR" sz="4000" b="1" dirty="0">
                <a:solidFill>
                  <a:srgbClr val="002060"/>
                </a:solidFill>
                <a:cs typeface="2  Yagut" panose="00000400000000000000" pitchFamily="2" charset="-78"/>
              </a:rPr>
              <a:t> تحف العقول، النص، </a:t>
            </a:r>
            <a:r>
              <a:rPr lang="fa-IR" sz="4000" b="1" dirty="0" smtClean="0">
                <a:solidFill>
                  <a:srgbClr val="002060"/>
                </a:solidFill>
                <a:cs typeface="2  Yagut" panose="00000400000000000000" pitchFamily="2" charset="-78"/>
              </a:rPr>
              <a:t>ص </a:t>
            </a:r>
            <a:r>
              <a:rPr lang="fa-IR" sz="4000" b="1" dirty="0">
                <a:solidFill>
                  <a:srgbClr val="002060"/>
                </a:solidFill>
                <a:cs typeface="2  Yagut" panose="00000400000000000000" pitchFamily="2" charset="-78"/>
              </a:rPr>
              <a:t>448</a:t>
            </a:r>
            <a:br>
              <a:rPr lang="fa-IR" sz="4000" b="1" dirty="0">
                <a:solidFill>
                  <a:srgbClr val="002060"/>
                </a:solidFill>
                <a:cs typeface="2  Yagut" panose="00000400000000000000" pitchFamily="2" charset="-78"/>
              </a:rPr>
            </a:br>
            <a:endParaRPr lang="en-US" sz="4000" b="1" dirty="0">
              <a:solidFill>
                <a:srgbClr val="002060"/>
              </a:solidFill>
              <a:cs typeface="2 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722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4" y="156754"/>
            <a:ext cx="10315303" cy="649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71601" y="653034"/>
            <a:ext cx="9901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dirty="0" smtClean="0">
                <a:solidFill>
                  <a:srgbClr val="002060"/>
                </a:solidFill>
                <a:cs typeface="2  Yekan" panose="00000400000000000000" pitchFamily="2" charset="-78"/>
              </a:rPr>
              <a:t>4. حق شناسی و تکلیف شناسی</a:t>
            </a:r>
            <a:endParaRPr lang="en-US" sz="66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pic>
        <p:nvPicPr>
          <p:cNvPr id="2050" name="Picture 2" descr="Image result for ‫حق و تکلیف‬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23737" r="25602" b="2096"/>
          <a:stretch/>
        </p:blipFill>
        <p:spPr bwMode="auto">
          <a:xfrm>
            <a:off x="4025900" y="2400300"/>
            <a:ext cx="378460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26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خود شناسی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" y="486550"/>
            <a:ext cx="5342709" cy="266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7920" y="666096"/>
            <a:ext cx="5974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5. شناخت ویژگی های</a:t>
            </a:r>
          </a:p>
          <a:p>
            <a:pPr algn="r" rtl="1"/>
            <a:r>
              <a:rPr lang="fa-IR" sz="5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 اختصاصی خود</a:t>
            </a:r>
            <a:endParaRPr lang="en-US" sz="54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2710" y="3252650"/>
            <a:ext cx="684929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Nazanin" panose="00000400000000000000" pitchFamily="2" charset="-78"/>
              </a:rPr>
              <a:t>پیامبر اکرم (ص) فرمودند:</a:t>
            </a:r>
          </a:p>
          <a:p>
            <a:pPr algn="r" rtl="1"/>
            <a:endParaRPr lang="fa-IR" sz="3200" b="1" dirty="0" smtClean="0">
              <a:cs typeface="2  Nazanin" panose="00000400000000000000" pitchFamily="2" charset="-78"/>
            </a:endParaRPr>
          </a:p>
          <a:p>
            <a:pPr algn="r" rtl="1"/>
            <a:r>
              <a:rPr lang="fa-IR" sz="11500" b="1" dirty="0" smtClean="0">
                <a:solidFill>
                  <a:srgbClr val="002060"/>
                </a:solidFill>
                <a:cs typeface="2  Nazanin" panose="00000400000000000000" pitchFamily="2" charset="-78"/>
              </a:rPr>
              <a:t>كُنْ </a:t>
            </a:r>
            <a:r>
              <a:rPr lang="fa-IR" sz="11500" b="1" dirty="0">
                <a:solidFill>
                  <a:srgbClr val="002060"/>
                </a:solidFill>
                <a:cs typeface="2  Nazanin" panose="00000400000000000000" pitchFamily="2" charset="-78"/>
              </a:rPr>
              <a:t>كَمَا </a:t>
            </a:r>
            <a:r>
              <a:rPr lang="fa-IR" sz="11500" b="1" dirty="0" smtClean="0">
                <a:solidFill>
                  <a:srgbClr val="002060"/>
                </a:solidFill>
                <a:cs typeface="2  Nazanin" panose="00000400000000000000" pitchFamily="2" charset="-78"/>
              </a:rPr>
              <a:t>أنْت</a:t>
            </a:r>
            <a:r>
              <a:rPr lang="fa-IR" sz="3200" b="1" dirty="0">
                <a:cs typeface="2  Nazanin" panose="00000400000000000000" pitchFamily="2" charset="-78"/>
              </a:rPr>
              <a:t>‏</a:t>
            </a:r>
            <a:endParaRPr lang="fa-IR" sz="3200" b="1" dirty="0" smtClean="0">
              <a:cs typeface="2  Nazanin" panose="00000400000000000000" pitchFamily="2" charset="-78"/>
            </a:endParaRPr>
          </a:p>
          <a:p>
            <a:pPr algn="r" rtl="1"/>
            <a:r>
              <a:rPr lang="fa-IR" sz="3200" b="1" dirty="0" smtClean="0">
                <a:cs typeface="2  Nazanin" panose="00000400000000000000" pitchFamily="2" charset="-78"/>
              </a:rPr>
              <a:t> </a:t>
            </a:r>
            <a:endParaRPr lang="en-US" sz="3200" b="1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70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653034"/>
            <a:ext cx="9901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6. کاستی شناسی و شناخت عیوب</a:t>
            </a:r>
            <a:endParaRPr lang="en-US" sz="54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9634" y="2011680"/>
            <a:ext cx="11534503" cy="15675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5400" b="1" dirty="0" smtClean="0">
              <a:solidFill>
                <a:srgbClr val="FFFF00"/>
              </a:solidFill>
              <a:cs typeface="2  Yagut" panose="00000400000000000000" pitchFamily="2" charset="-78"/>
            </a:endParaRPr>
          </a:p>
          <a:p>
            <a:pPr algn="ctr" rtl="1"/>
            <a:r>
              <a:rPr lang="fa-IR" sz="5400" b="1" dirty="0" smtClean="0">
                <a:solidFill>
                  <a:srgbClr val="FFFF00"/>
                </a:solidFill>
                <a:cs typeface="2  Yagut" panose="00000400000000000000" pitchFamily="2" charset="-78"/>
              </a:rPr>
              <a:t>                    مَعْرِفَةُ </a:t>
            </a:r>
            <a:r>
              <a:rPr lang="fa-IR" sz="5400" b="1" dirty="0">
                <a:solidFill>
                  <a:srgbClr val="FFFF00"/>
                </a:solidFill>
                <a:cs typeface="2  Yagut" panose="00000400000000000000" pitchFamily="2" charset="-78"/>
              </a:rPr>
              <a:t>الْمَرْءِ بِعُيُوبِهِ‏ أَنْفَعُ‏ </a:t>
            </a:r>
            <a:r>
              <a:rPr lang="fa-IR" sz="5400" b="1" dirty="0" smtClean="0">
                <a:solidFill>
                  <a:srgbClr val="FFFF00"/>
                </a:solidFill>
                <a:cs typeface="2  Yagut" panose="00000400000000000000" pitchFamily="2" charset="-78"/>
              </a:rPr>
              <a:t>الْمَعَارِفِ. </a:t>
            </a:r>
            <a:r>
              <a:rPr lang="fa-IR" sz="5400" b="1" dirty="0">
                <a:solidFill>
                  <a:srgbClr val="FFFF00"/>
                </a:solidFill>
                <a:cs typeface="2  Yagut" panose="00000400000000000000" pitchFamily="2" charset="-78"/>
              </a:rPr>
              <a:t/>
            </a:r>
            <a:br>
              <a:rPr lang="fa-IR" sz="5400" b="1" dirty="0">
                <a:solidFill>
                  <a:srgbClr val="FFFF00"/>
                </a:solidFill>
                <a:cs typeface="2  Yagut" panose="00000400000000000000" pitchFamily="2" charset="-78"/>
              </a:rPr>
            </a:br>
            <a:endParaRPr lang="en-US" sz="5400" b="1" dirty="0">
              <a:solidFill>
                <a:srgbClr val="FFFF00"/>
              </a:solidFill>
              <a:cs typeface="2  Yagut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13371" y="2207622"/>
            <a:ext cx="2664823" cy="1175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2  Yagut" panose="00000400000000000000" pitchFamily="2" charset="-78"/>
              </a:rPr>
              <a:t>قال علی(ع):</a:t>
            </a:r>
            <a:endParaRPr lang="en-US" sz="4400" b="1" dirty="0">
              <a:solidFill>
                <a:schemeClr val="tx1"/>
              </a:solidFill>
              <a:cs typeface="2  Yagut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9634" y="4541518"/>
            <a:ext cx="11534503" cy="15675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solidFill>
                  <a:srgbClr val="FFFF00"/>
                </a:solidFill>
                <a:cs typeface="2  Yagut" panose="00000400000000000000" pitchFamily="2" charset="-78"/>
              </a:rPr>
              <a:t>                        اَفضَلُ النّاسِ مَن شَغله مَعايبُهُ عَن عُيُوبِ النّاس</a:t>
            </a:r>
            <a:r>
              <a:rPr lang="fa-IR" sz="4000" b="1" dirty="0">
                <a:solidFill>
                  <a:srgbClr val="FFFF00"/>
                </a:solidFill>
                <a:cs typeface="2  Yagut" panose="00000400000000000000" pitchFamily="2" charset="-78"/>
              </a:rPr>
              <a:t>‏</a:t>
            </a:r>
            <a:endParaRPr lang="en-US" sz="4000" b="1" dirty="0">
              <a:solidFill>
                <a:srgbClr val="FFFF00"/>
              </a:solidFill>
              <a:cs typeface="2  Yagut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91748" y="4737460"/>
            <a:ext cx="2664823" cy="1175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2  Yagut" panose="00000400000000000000" pitchFamily="2" charset="-78"/>
              </a:rPr>
              <a:t>قال علی(ع):</a:t>
            </a:r>
            <a:endParaRPr lang="en-US" sz="4400" b="1" dirty="0">
              <a:solidFill>
                <a:schemeClr val="tx1"/>
              </a:solidFill>
              <a:cs typeface="2 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4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653034"/>
            <a:ext cx="9901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7. شناخت کرامت های انسانی خود</a:t>
            </a:r>
            <a:endParaRPr lang="en-US" sz="54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4948" y="2046626"/>
            <a:ext cx="11534503" cy="15675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5400" b="1" dirty="0" smtClean="0">
              <a:solidFill>
                <a:srgbClr val="FFFF00"/>
              </a:solidFill>
              <a:cs typeface="2  Yagut" panose="00000400000000000000" pitchFamily="2" charset="-78"/>
            </a:endParaRPr>
          </a:p>
          <a:p>
            <a:pPr algn="ctr" rtl="1"/>
            <a:r>
              <a:rPr lang="fa-IR" sz="5400" b="1" dirty="0">
                <a:solidFill>
                  <a:srgbClr val="FFFF00"/>
                </a:solidFill>
                <a:cs typeface="2  Yagut" panose="00000400000000000000" pitchFamily="2" charset="-78"/>
              </a:rPr>
              <a:t>                   </a:t>
            </a:r>
            <a:endParaRPr lang="en-US" sz="5400" b="1" dirty="0" smtClean="0">
              <a:solidFill>
                <a:srgbClr val="FFFF00"/>
              </a:solidFill>
              <a:cs typeface="2  Yagut" panose="00000400000000000000" pitchFamily="2" charset="-78"/>
            </a:endParaRPr>
          </a:p>
          <a:p>
            <a:pPr algn="ctr" rtl="1"/>
            <a:endParaRPr lang="en-US" sz="5400" b="1" dirty="0">
              <a:solidFill>
                <a:srgbClr val="FFFF00"/>
              </a:solidFill>
              <a:cs typeface="2  Yagut" panose="00000400000000000000" pitchFamily="2" charset="-78"/>
            </a:endParaRPr>
          </a:p>
          <a:p>
            <a:pPr algn="ctr" rtl="1"/>
            <a:r>
              <a:rPr lang="en-US" sz="4800" b="1" dirty="0" smtClean="0">
                <a:solidFill>
                  <a:srgbClr val="FFFF00"/>
                </a:solidFill>
                <a:cs typeface="2  Yagut" panose="00000400000000000000" pitchFamily="2" charset="-78"/>
              </a:rPr>
              <a:t>                       </a:t>
            </a:r>
            <a:r>
              <a:rPr lang="fa-IR" sz="4800" b="1" dirty="0" smtClean="0">
                <a:solidFill>
                  <a:srgbClr val="FFFF00"/>
                </a:solidFill>
                <a:cs typeface="2  Yagut" panose="00000400000000000000" pitchFamily="2" charset="-78"/>
              </a:rPr>
              <a:t>مَنْ</a:t>
            </a:r>
            <a:r>
              <a:rPr lang="fa-IR" sz="4800" b="1" dirty="0">
                <a:solidFill>
                  <a:srgbClr val="FFFF00"/>
                </a:solidFill>
                <a:cs typeface="2  Yagut" panose="00000400000000000000" pitchFamily="2" charset="-78"/>
              </a:rPr>
              <a:t>‏ عَرَفَ‏ قَدْرَ نَفْسِهِ‏ لَمْ يُهِنْهَا بِالْفَانِيَاتِ.</a:t>
            </a:r>
            <a:br>
              <a:rPr lang="fa-IR" sz="4800" b="1" dirty="0">
                <a:solidFill>
                  <a:srgbClr val="FFFF00"/>
                </a:solidFill>
                <a:cs typeface="2  Yagut" panose="00000400000000000000" pitchFamily="2" charset="-78"/>
              </a:rPr>
            </a:br>
            <a:endParaRPr lang="fa-IR" sz="4800" b="1" dirty="0">
              <a:solidFill>
                <a:srgbClr val="FFFF00"/>
              </a:solidFill>
              <a:cs typeface="2  Yagut" panose="00000400000000000000" pitchFamily="2" charset="-78"/>
            </a:endParaRPr>
          </a:p>
          <a:p>
            <a:pPr algn="ctr" rtl="1"/>
            <a:endParaRPr lang="fa-IR" sz="5400" b="1" dirty="0">
              <a:solidFill>
                <a:srgbClr val="FFFF00"/>
              </a:solidFill>
              <a:cs typeface="2  Yagut" panose="00000400000000000000" pitchFamily="2" charset="-78"/>
            </a:endParaRPr>
          </a:p>
          <a:p>
            <a:pPr algn="ctr" rtl="1"/>
            <a:endParaRPr lang="en-US" sz="5400" b="1" dirty="0">
              <a:solidFill>
                <a:srgbClr val="FFFF00"/>
              </a:solidFill>
              <a:cs typeface="2  Yagut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43555" y="2242568"/>
            <a:ext cx="2664823" cy="1175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tx1"/>
                </a:solidFill>
                <a:cs typeface="2  Yagut" panose="00000400000000000000" pitchFamily="2" charset="-78"/>
              </a:rPr>
              <a:t>قال علی(ع):</a:t>
            </a:r>
            <a:endParaRPr lang="en-US" sz="4400" b="1" dirty="0">
              <a:solidFill>
                <a:schemeClr val="tx1"/>
              </a:solidFill>
              <a:cs typeface="2 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52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4" y="156754"/>
            <a:ext cx="10315303" cy="649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8457" y="653034"/>
            <a:ext cx="10554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8. شناخت افکار خود آیند و مزاحم و مدیریت آنها</a:t>
            </a:r>
            <a:endParaRPr lang="en-US" sz="44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pic>
        <p:nvPicPr>
          <p:cNvPr id="3074" name="Picture 2" descr="Image result for ‫افکار مزاحم‬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91" y="1753907"/>
            <a:ext cx="6822509" cy="456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900" y="3009900"/>
            <a:ext cx="11950700" cy="1066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11800" y="0"/>
            <a:ext cx="11938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3700"/>
            <a:ext cx="1143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53543" y="352697"/>
            <a:ext cx="4572000" cy="121484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FFC000"/>
                </a:solidFill>
                <a:cs typeface="2  Yagut" panose="00000400000000000000" pitchFamily="2" charset="-78"/>
              </a:rPr>
              <a:t>تعریف مهارت</a:t>
            </a:r>
            <a:endParaRPr lang="en-US" sz="6000" b="1" dirty="0">
              <a:solidFill>
                <a:srgbClr val="FFC000"/>
              </a:solidFill>
              <a:cs typeface="2  Yagut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985554"/>
            <a:ext cx="119133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44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یعنی توانمندی حاصل از تمرین؛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44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یعنی افزایش میزان قابلیت های عملی برای زندگی بهتر و آسان تر؛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44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یعنی تمرین برای آگاهی و به کار گیری زندگی سالم و سازگار.</a:t>
            </a:r>
            <a:endParaRPr lang="en-US" sz="44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336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39942" y="901337"/>
            <a:ext cx="2534195" cy="50553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chemeClr val="bg1"/>
                </a:solidFill>
                <a:cs typeface="2  Yekan" panose="00000400000000000000" pitchFamily="2" charset="-78"/>
              </a:rPr>
              <a:t>اهمیت و </a:t>
            </a:r>
          </a:p>
          <a:p>
            <a:pPr algn="ctr"/>
            <a:r>
              <a:rPr lang="fa-IR" sz="5400" b="1" dirty="0" smtClean="0">
                <a:solidFill>
                  <a:schemeClr val="bg1"/>
                </a:solidFill>
                <a:cs typeface="2  Yekan" panose="00000400000000000000" pitchFamily="2" charset="-78"/>
              </a:rPr>
              <a:t>فوائد مهارت داشتن</a:t>
            </a:r>
            <a:endParaRPr lang="en-US" sz="5400" b="1" dirty="0">
              <a:solidFill>
                <a:schemeClr val="bg1"/>
              </a:solidFill>
              <a:cs typeface="2  Yeka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388" y="169817"/>
            <a:ext cx="8543109" cy="114953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 smtClean="0">
                <a:solidFill>
                  <a:srgbClr val="FF0000"/>
                </a:solidFill>
                <a:cs typeface="2  Yekan" panose="00000400000000000000" pitchFamily="2" charset="-78"/>
              </a:rPr>
              <a:t>1</a:t>
            </a:r>
            <a:r>
              <a:rPr lang="fa-IR" sz="4800" b="1" dirty="0" smtClean="0">
                <a:solidFill>
                  <a:srgbClr val="0070C0"/>
                </a:solidFill>
                <a:cs typeface="2  Yekan" panose="00000400000000000000" pitchFamily="2" charset="-78"/>
              </a:rPr>
              <a:t>. تضمین و تأمین نشاط زندگی</a:t>
            </a:r>
            <a:endParaRPr lang="en-US" sz="4800" b="1" dirty="0">
              <a:solidFill>
                <a:srgbClr val="0070C0"/>
              </a:solidFill>
              <a:cs typeface="2 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969" y="1502228"/>
            <a:ext cx="8543109" cy="114953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>
                <a:solidFill>
                  <a:srgbClr val="FF0000"/>
                </a:solidFill>
                <a:cs typeface="2  Yekan" panose="00000400000000000000" pitchFamily="2" charset="-78"/>
              </a:rPr>
              <a:t>2</a:t>
            </a:r>
            <a:r>
              <a:rPr lang="fa-IR" sz="4800" b="1" dirty="0" smtClean="0">
                <a:solidFill>
                  <a:srgbClr val="0070C0"/>
                </a:solidFill>
                <a:cs typeface="2  Yekan" panose="00000400000000000000" pitchFamily="2" charset="-78"/>
              </a:rPr>
              <a:t>.شکوفایی و بالندگی لازم</a:t>
            </a:r>
            <a:endParaRPr lang="en-US" sz="4800" b="1" dirty="0">
              <a:solidFill>
                <a:srgbClr val="0070C0"/>
              </a:solidFill>
              <a:cs typeface="2  Yek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387" y="2923902"/>
            <a:ext cx="8543109" cy="114953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>
                <a:solidFill>
                  <a:srgbClr val="FF0000"/>
                </a:solidFill>
                <a:cs typeface="2  Yekan" panose="00000400000000000000" pitchFamily="2" charset="-78"/>
              </a:rPr>
              <a:t>3</a:t>
            </a:r>
            <a:r>
              <a:rPr lang="fa-IR" sz="4400" b="1" dirty="0" smtClean="0">
                <a:solidFill>
                  <a:srgbClr val="0070C0"/>
                </a:solidFill>
                <a:cs typeface="2  Yekan" panose="00000400000000000000" pitchFamily="2" charset="-78"/>
              </a:rPr>
              <a:t>. مقابله با چالش درونی و بیرونی زندگی</a:t>
            </a:r>
            <a:endParaRPr lang="en-US" sz="4400" b="1" dirty="0">
              <a:solidFill>
                <a:srgbClr val="0070C0"/>
              </a:solidFill>
              <a:cs typeface="2  Yeka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929" y="4256313"/>
            <a:ext cx="8543109" cy="114953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>
                <a:solidFill>
                  <a:srgbClr val="FF0000"/>
                </a:solidFill>
                <a:cs typeface="2  Yekan" panose="00000400000000000000" pitchFamily="2" charset="-78"/>
              </a:rPr>
              <a:t>4</a:t>
            </a:r>
            <a:r>
              <a:rPr lang="fa-IR" sz="4800" b="1" dirty="0" smtClean="0">
                <a:solidFill>
                  <a:srgbClr val="0070C0"/>
                </a:solidFill>
                <a:cs typeface="2  Yekan" panose="00000400000000000000" pitchFamily="2" charset="-78"/>
              </a:rPr>
              <a:t>. مدیریت بهینه عمر</a:t>
            </a:r>
            <a:endParaRPr lang="en-US" sz="4800" b="1" dirty="0">
              <a:solidFill>
                <a:srgbClr val="0070C0"/>
              </a:solidFill>
              <a:cs typeface="2  Yeka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345" y="5627912"/>
            <a:ext cx="8543109" cy="114953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6000" b="1" dirty="0">
                <a:solidFill>
                  <a:srgbClr val="FF0000"/>
                </a:solidFill>
                <a:cs typeface="2  Yekan" panose="00000400000000000000" pitchFamily="2" charset="-78"/>
              </a:rPr>
              <a:t>5</a:t>
            </a:r>
            <a:r>
              <a:rPr lang="fa-IR" sz="4800" b="1" dirty="0" smtClean="0">
                <a:solidFill>
                  <a:srgbClr val="0070C0"/>
                </a:solidFill>
                <a:cs typeface="2  Yekan" panose="00000400000000000000" pitchFamily="2" charset="-78"/>
              </a:rPr>
              <a:t>. مصونیت از بحران ها و مشکلات</a:t>
            </a:r>
            <a:endParaRPr lang="en-US" sz="4800" b="1" dirty="0">
              <a:solidFill>
                <a:srgbClr val="0070C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6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8148" y="457200"/>
            <a:ext cx="5107578" cy="111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6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1</a:t>
            </a:r>
            <a:r>
              <a:rPr lang="fa-IR" sz="54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. حیطه دانشی</a:t>
            </a:r>
            <a:endParaRPr lang="en-US" sz="54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03" y="2542903"/>
            <a:ext cx="114691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b="1" dirty="0" smtClean="0">
                <a:cs typeface="2  Yagut" panose="00000400000000000000" pitchFamily="2" charset="-78"/>
              </a:rPr>
              <a:t>قَالَ علی </a:t>
            </a:r>
            <a:r>
              <a:rPr lang="fa-IR" sz="3200" b="1" dirty="0" smtClean="0">
                <a:cs typeface="2  Yagut" panose="00000400000000000000" pitchFamily="2" charset="-78"/>
              </a:rPr>
              <a:t>علیه السّلام</a:t>
            </a:r>
            <a:r>
              <a:rPr lang="fa-IR" sz="4800" b="1" dirty="0" smtClean="0">
                <a:cs typeface="2  Yagut" panose="00000400000000000000" pitchFamily="2" charset="-78"/>
              </a:rPr>
              <a:t>:‏ </a:t>
            </a:r>
          </a:p>
          <a:p>
            <a:pPr algn="ctr"/>
            <a:r>
              <a:rPr lang="fa-IR" sz="8000" b="1" dirty="0">
                <a:solidFill>
                  <a:srgbClr val="002060"/>
                </a:solidFill>
                <a:cs typeface="2  Yagut" panose="00000400000000000000" pitchFamily="2" charset="-78"/>
              </a:rPr>
              <a:t>الْعِلْمُ‏ قَائِدٌ </a:t>
            </a:r>
            <a:r>
              <a:rPr lang="fa-IR" sz="13800" b="1" dirty="0" smtClean="0">
                <a:cs typeface="2  Yagut" panose="00000400000000000000" pitchFamily="2" charset="-78"/>
              </a:rPr>
              <a:t>و</a:t>
            </a:r>
            <a:r>
              <a:rPr lang="fa-IR" sz="8000" b="1" dirty="0" smtClean="0">
                <a:cs typeface="2  Yagut" panose="00000400000000000000" pitchFamily="2" charset="-78"/>
              </a:rPr>
              <a:t> </a:t>
            </a:r>
            <a:r>
              <a:rPr lang="fa-IR" sz="8000" b="1" dirty="0">
                <a:solidFill>
                  <a:srgbClr val="C00000"/>
                </a:solidFill>
                <a:cs typeface="2  Yagut" panose="00000400000000000000" pitchFamily="2" charset="-78"/>
              </a:rPr>
              <a:t>الْعَمَلُ </a:t>
            </a:r>
            <a:r>
              <a:rPr lang="fa-IR" sz="8000" b="1" dirty="0" smtClean="0">
                <a:solidFill>
                  <a:srgbClr val="C00000"/>
                </a:solidFill>
                <a:cs typeface="2  Yagut" panose="00000400000000000000" pitchFamily="2" charset="-78"/>
              </a:rPr>
              <a:t>سَائِقٌ</a:t>
            </a:r>
            <a:r>
              <a:rPr lang="fa-IR" sz="4800" b="1" dirty="0" smtClean="0">
                <a:cs typeface="2  Yagut" panose="00000400000000000000" pitchFamily="2" charset="-78"/>
              </a:rPr>
              <a:t>.</a:t>
            </a:r>
            <a:r>
              <a:rPr lang="fa-IR" sz="4800" b="1" dirty="0">
                <a:cs typeface="2  Yagut" panose="00000400000000000000" pitchFamily="2" charset="-78"/>
              </a:rPr>
              <a:t/>
            </a:r>
            <a:br>
              <a:rPr lang="fa-IR" sz="4800" b="1" dirty="0">
                <a:cs typeface="2  Yagut" panose="00000400000000000000" pitchFamily="2" charset="-78"/>
              </a:rPr>
            </a:br>
            <a:r>
              <a:rPr lang="fa-IR" sz="4800" b="1" dirty="0">
                <a:cs typeface="2  Yagut" panose="00000400000000000000" pitchFamily="2" charset="-78"/>
              </a:rPr>
              <a:t> </a:t>
            </a:r>
            <a:r>
              <a:rPr lang="fa-IR" sz="2400" b="1" dirty="0">
                <a:solidFill>
                  <a:srgbClr val="C00000"/>
                </a:solidFill>
                <a:cs typeface="2  Yagut" panose="00000400000000000000" pitchFamily="2" charset="-78"/>
              </a:rPr>
              <a:t>تحف العقول، النص، ص: 208</a:t>
            </a:r>
          </a:p>
          <a:p>
            <a:pPr algn="ctr"/>
            <a:endParaRPr lang="en-US" sz="4800" b="1" dirty="0">
              <a:cs typeface="2  Yagut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30046" y="202473"/>
            <a:ext cx="3409407" cy="3076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>
                <a:solidFill>
                  <a:srgbClr val="C00000"/>
                </a:solidFill>
                <a:cs typeface="2  Yekan" panose="00000400000000000000" pitchFamily="2" charset="-78"/>
              </a:rPr>
              <a:t>حیطه های مهارت های </a:t>
            </a:r>
            <a:r>
              <a:rPr lang="fa-IR" sz="5400" b="1" dirty="0">
                <a:solidFill>
                  <a:srgbClr val="C00000"/>
                </a:solidFill>
                <a:cs typeface="2  Yekan" panose="00000400000000000000" pitchFamily="2" charset="-78"/>
              </a:rPr>
              <a:t>زندگی</a:t>
            </a:r>
            <a:endParaRPr lang="en-US" sz="4800" b="1" dirty="0">
              <a:solidFill>
                <a:srgbClr val="C0000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7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نگاه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32" y="1009109"/>
            <a:ext cx="5790849" cy="382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5352" y="453938"/>
            <a:ext cx="4219008" cy="111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600" b="1" dirty="0">
                <a:solidFill>
                  <a:srgbClr val="FFFF00"/>
                </a:solidFill>
                <a:cs typeface="2  Yekan" panose="00000400000000000000" pitchFamily="2" charset="-78"/>
              </a:rPr>
              <a:t>2</a:t>
            </a:r>
            <a:r>
              <a:rPr lang="fa-IR" sz="54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. حیطه بینشی</a:t>
            </a:r>
            <a:endParaRPr lang="en-US" sz="54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63439"/>
            <a:ext cx="12409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000" b="1" dirty="0" smtClean="0">
                <a:cs typeface="2  Yekan" panose="00000400000000000000" pitchFamily="2" charset="-78"/>
              </a:rPr>
              <a:t>یعنی تغییر نگاه و طرز نگرش </a:t>
            </a:r>
            <a:endParaRPr lang="en-US" sz="6000" b="1" dirty="0" smtClean="0">
              <a:cs typeface="2  Yekan" panose="00000400000000000000" pitchFamily="2" charset="-78"/>
            </a:endParaRPr>
          </a:p>
          <a:p>
            <a:pPr algn="ctr" rtl="1"/>
            <a:r>
              <a:rPr lang="fa-IR" sz="6000" b="1" dirty="0" smtClean="0">
                <a:cs typeface="2  Yekan" panose="00000400000000000000" pitchFamily="2" charset="-78"/>
              </a:rPr>
              <a:t>صحیح کسب کردن</a:t>
            </a:r>
            <a:r>
              <a:rPr lang="en-US" sz="6000" b="1" dirty="0" smtClean="0">
                <a:cs typeface="2  Yekan" panose="00000400000000000000" pitchFamily="2" charset="-78"/>
              </a:rPr>
              <a:t>.</a:t>
            </a:r>
            <a:endParaRPr lang="en-US" sz="6000" b="1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5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6160" y="396241"/>
            <a:ext cx="4663440" cy="111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600" b="1" dirty="0">
                <a:solidFill>
                  <a:srgbClr val="FFFF00"/>
                </a:solidFill>
                <a:cs typeface="2  Yekan" panose="00000400000000000000" pitchFamily="2" charset="-78"/>
              </a:rPr>
              <a:t>3</a:t>
            </a:r>
            <a:r>
              <a:rPr lang="fa-IR" sz="54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. حیطه مَنِشی</a:t>
            </a:r>
            <a:endParaRPr lang="en-US" sz="54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0869" y="2717074"/>
            <a:ext cx="7981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7200" b="1" dirty="0" smtClean="0">
                <a:cs typeface="2  Yekan" panose="00000400000000000000" pitchFamily="2" charset="-78"/>
              </a:rPr>
              <a:t>یعنی تغییر رفتار</a:t>
            </a:r>
          </a:p>
          <a:p>
            <a:pPr algn="ctr"/>
            <a:r>
              <a:rPr lang="fa-IR" sz="7200" b="1" dirty="0" smtClean="0">
                <a:cs typeface="2  Yekan" panose="00000400000000000000" pitchFamily="2" charset="-78"/>
              </a:rPr>
              <a:t> و انجام رفتار صحیح</a:t>
            </a:r>
            <a:endParaRPr lang="en-US" sz="7200" b="1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9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‫مهارت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8"/>
          <a:stretch/>
        </p:blipFill>
        <p:spPr bwMode="auto">
          <a:xfrm>
            <a:off x="93072" y="453121"/>
            <a:ext cx="6007282" cy="61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‫مهارت‬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78"/>
          <a:stretch/>
        </p:blipFill>
        <p:spPr bwMode="auto">
          <a:xfrm flipH="1">
            <a:off x="6115046" y="453121"/>
            <a:ext cx="6007282" cy="61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2704013" y="156755"/>
            <a:ext cx="6466114" cy="1175657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rgbClr val="00B050"/>
                </a:solidFill>
                <a:cs typeface="2  Yekan" panose="00000400000000000000" pitchFamily="2" charset="-78"/>
              </a:rPr>
              <a:t>اقسام و تعداد مهارت ها</a:t>
            </a:r>
            <a:endParaRPr lang="en-US" sz="5400" b="1" dirty="0">
              <a:solidFill>
                <a:srgbClr val="00B050"/>
              </a:solidFill>
              <a:cs typeface="2  Yekan" panose="00000400000000000000" pitchFamily="2" charset="-78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8138160" y="1998617"/>
            <a:ext cx="3853541" cy="4611189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cs typeface="2  Yekan" panose="00000400000000000000" pitchFamily="2" charset="-78"/>
              </a:rPr>
              <a:t>مهارت های</a:t>
            </a:r>
          </a:p>
          <a:p>
            <a:pPr algn="ctr" rtl="1"/>
            <a:r>
              <a:rPr lang="fa-IR" sz="4000" dirty="0" smtClean="0">
                <a:solidFill>
                  <a:srgbClr val="C00000"/>
                </a:solidFill>
                <a:cs typeface="2  Yekan" panose="00000400000000000000" pitchFamily="2" charset="-78"/>
              </a:rPr>
              <a:t> دانشی و معرفتی</a:t>
            </a:r>
          </a:p>
          <a:p>
            <a:pPr algn="ctr" rtl="1"/>
            <a:endParaRPr lang="fa-IR" sz="4000" dirty="0" smtClean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marL="742950" indent="-742950" algn="ctr" rtl="1">
              <a:buAutoNum type="arabicPeriod"/>
            </a:pPr>
            <a:endParaRPr lang="fa-IR" sz="4000" dirty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marL="742950" indent="-742950" algn="ctr" rtl="1">
              <a:buAutoNum type="arabicPeriod"/>
            </a:pPr>
            <a:endParaRPr lang="fa-IR" sz="4000" dirty="0" smtClean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marL="742950" indent="-742950" algn="ctr" rtl="1">
              <a:buAutoNum type="arabicPeriod"/>
            </a:pPr>
            <a:endParaRPr lang="fa-IR" sz="4000" dirty="0" smtClean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algn="ctr" rtl="1"/>
            <a:endParaRPr lang="en-US" sz="4000" dirty="0">
              <a:solidFill>
                <a:srgbClr val="FF0000"/>
              </a:solidFill>
              <a:cs typeface="2  Yekan" panose="00000400000000000000" pitchFamily="2" charset="-78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56758" y="1998616"/>
            <a:ext cx="3853541" cy="4611189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cs typeface="2  Yekan" panose="00000400000000000000" pitchFamily="2" charset="-78"/>
              </a:rPr>
              <a:t>مهارت های</a:t>
            </a:r>
          </a:p>
          <a:p>
            <a:pPr algn="ctr" rtl="1"/>
            <a:r>
              <a:rPr lang="fa-IR" sz="4000" dirty="0" smtClean="0">
                <a:solidFill>
                  <a:srgbClr val="C00000"/>
                </a:solidFill>
                <a:cs typeface="2  Yekan" panose="00000400000000000000" pitchFamily="2" charset="-78"/>
              </a:rPr>
              <a:t> مَنِشی و رفتاری</a:t>
            </a:r>
          </a:p>
          <a:p>
            <a:pPr algn="ctr" rtl="1"/>
            <a:endParaRPr lang="fa-IR" sz="4000" dirty="0" smtClean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marL="742950" indent="-742950" algn="ctr" rtl="1">
              <a:buAutoNum type="arabicPeriod"/>
            </a:pPr>
            <a:endParaRPr lang="fa-IR" sz="4000" dirty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marL="742950" indent="-742950" algn="ctr" rtl="1">
              <a:buAutoNum type="arabicPeriod"/>
            </a:pPr>
            <a:endParaRPr lang="fa-IR" sz="4000" dirty="0" smtClean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marL="742950" indent="-742950" algn="ctr" rtl="1">
              <a:buAutoNum type="arabicPeriod"/>
            </a:pPr>
            <a:endParaRPr lang="fa-IR" sz="4000" dirty="0" smtClean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algn="ctr" rtl="1"/>
            <a:endParaRPr lang="en-US" sz="4000" dirty="0">
              <a:solidFill>
                <a:srgbClr val="FF0000"/>
              </a:solidFill>
              <a:cs typeface="2  Yekan" panose="00000400000000000000" pitchFamily="2" charset="-78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147459" y="1998616"/>
            <a:ext cx="3853541" cy="4611189"/>
          </a:xfrm>
          <a:prstGeom prst="round2Same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 smtClean="0">
                <a:solidFill>
                  <a:srgbClr val="C00000"/>
                </a:solidFill>
                <a:cs typeface="2  Yekan" panose="00000400000000000000" pitchFamily="2" charset="-78"/>
              </a:rPr>
              <a:t>مهارت های</a:t>
            </a:r>
          </a:p>
          <a:p>
            <a:pPr algn="ctr" rtl="1"/>
            <a:r>
              <a:rPr lang="fa-IR" sz="4000" dirty="0" smtClean="0">
                <a:solidFill>
                  <a:srgbClr val="C00000"/>
                </a:solidFill>
                <a:cs typeface="2  Yekan" panose="00000400000000000000" pitchFamily="2" charset="-78"/>
              </a:rPr>
              <a:t> بینشی و ذهنی</a:t>
            </a:r>
          </a:p>
          <a:p>
            <a:pPr algn="ctr" rtl="1"/>
            <a:endParaRPr lang="fa-IR" sz="4000" dirty="0" smtClean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marL="742950" indent="-742950" algn="ctr" rtl="1">
              <a:buAutoNum type="arabicPeriod"/>
            </a:pPr>
            <a:endParaRPr lang="fa-IR" sz="4000" dirty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marL="742950" indent="-742950" algn="ctr" rtl="1">
              <a:buAutoNum type="arabicPeriod"/>
            </a:pPr>
            <a:endParaRPr lang="fa-IR" sz="4000" dirty="0" smtClean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marL="742950" indent="-742950" algn="ctr" rtl="1">
              <a:buAutoNum type="arabicPeriod"/>
            </a:pPr>
            <a:endParaRPr lang="fa-IR" sz="4000" dirty="0" smtClean="0">
              <a:solidFill>
                <a:srgbClr val="FF0000"/>
              </a:solidFill>
              <a:cs typeface="2  Yekan" panose="00000400000000000000" pitchFamily="2" charset="-78"/>
            </a:endParaRPr>
          </a:p>
          <a:p>
            <a:pPr algn="ctr" rtl="1"/>
            <a:endParaRPr lang="en-US" sz="4000" dirty="0">
              <a:solidFill>
                <a:srgbClr val="FF0000"/>
              </a:solidFill>
              <a:cs typeface="2  Yeka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15246" y="3605350"/>
            <a:ext cx="3357154" cy="28607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solidFill>
                  <a:srgbClr val="002060"/>
                </a:solidFill>
                <a:cs typeface="2  Yekan" panose="00000400000000000000" pitchFamily="2" charset="-78"/>
              </a:rPr>
              <a:t>نوع نگاه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4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 به خود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4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به دنیا 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4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به زندگی</a:t>
            </a:r>
            <a:endParaRPr lang="en-US" sz="44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1705" y="3605350"/>
            <a:ext cx="3357154" cy="28607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مانند: </a:t>
            </a:r>
          </a:p>
          <a:p>
            <a:pPr algn="ctr"/>
            <a:r>
              <a:rPr lang="fa-IR" sz="4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مهارت های ارتباطی </a:t>
            </a:r>
          </a:p>
          <a:p>
            <a:pPr algn="ctr"/>
            <a:r>
              <a:rPr lang="fa-IR" sz="4400" dirty="0" smtClean="0">
                <a:solidFill>
                  <a:srgbClr val="002060"/>
                </a:solidFill>
                <a:cs typeface="2  Yekan" panose="00000400000000000000" pitchFamily="2" charset="-78"/>
              </a:rPr>
              <a:t>و مدیریتی</a:t>
            </a:r>
            <a:endParaRPr lang="en-US" sz="32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6353" y="3605350"/>
            <a:ext cx="3357154" cy="28607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3600" dirty="0" smtClean="0">
                <a:solidFill>
                  <a:srgbClr val="002060"/>
                </a:solidFill>
                <a:cs typeface="2  Yekan" panose="00000400000000000000" pitchFamily="2" charset="-78"/>
              </a:rPr>
              <a:t>شناخت خود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3600" dirty="0" smtClean="0">
                <a:solidFill>
                  <a:srgbClr val="002060"/>
                </a:solidFill>
                <a:cs typeface="2  Yekan" panose="00000400000000000000" pitchFamily="2" charset="-78"/>
              </a:rPr>
              <a:t>شناخت دنیا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fa-IR" sz="3600" dirty="0" smtClean="0">
                <a:solidFill>
                  <a:srgbClr val="002060"/>
                </a:solidFill>
                <a:cs typeface="2  Yekan" panose="00000400000000000000" pitchFamily="2" charset="-78"/>
              </a:rPr>
              <a:t>شناخت رابطه انسان با دنیا</a:t>
            </a:r>
            <a:endParaRPr lang="en-US" sz="3600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3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bayanbox.ir/view/2678556752144594742/%D9%82%D8%B1%D8%A2%D9%86.%D8%B9%D9%84%DB%8C%DA%A9%D9%85-%D8%A7%D9%86%D9%81%D8%B3%DA%A9%D9%85.%D8%B0%D8%B1%D9%87.%D8%A8%D9%84%D8%A7%DA%A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9" b="28469"/>
          <a:stretch/>
        </p:blipFill>
        <p:spPr bwMode="auto">
          <a:xfrm>
            <a:off x="1350914" y="2050869"/>
            <a:ext cx="9399816" cy="309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‫کاد رزیبا‬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4171" r="3509" b="10092"/>
          <a:stretch/>
        </p:blipFill>
        <p:spPr bwMode="auto">
          <a:xfrm>
            <a:off x="2576103" y="77110"/>
            <a:ext cx="6949440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2310" y="600893"/>
            <a:ext cx="5437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مهارت خود شناسی</a:t>
            </a:r>
            <a:endParaRPr lang="en-US" sz="44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965" y="5437383"/>
            <a:ext cx="101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C00000"/>
                </a:solidFill>
                <a:cs typeface="2  Yekan" panose="00000400000000000000" pitchFamily="2" charset="-78"/>
              </a:rPr>
              <a:t>کسب مهارت خود آگاهی و مدیریت خود و ارتباط با خود</a:t>
            </a:r>
            <a:endParaRPr lang="en-US" sz="4000" b="1" dirty="0">
              <a:solidFill>
                <a:srgbClr val="C0000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6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6" t="7686" r="34429" b="48849"/>
          <a:stretch/>
        </p:blipFill>
        <p:spPr bwMode="auto">
          <a:xfrm>
            <a:off x="4767940" y="1237190"/>
            <a:ext cx="2377441" cy="2155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3788228" y="222068"/>
            <a:ext cx="4336869" cy="755583"/>
          </a:xfrm>
          <a:prstGeom prst="round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فوائد خودشناسی</a:t>
            </a:r>
            <a:endParaRPr lang="en-US" sz="4800" b="1" dirty="0">
              <a:solidFill>
                <a:srgbClr val="FFFF00"/>
              </a:solidFill>
              <a:cs typeface="2  Yekan" panose="00000400000000000000" pitchFamily="2" charset="-78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791304" y="599859"/>
            <a:ext cx="3187337" cy="2808514"/>
          </a:xfrm>
          <a:prstGeom prst="wedgeEllipseCallout">
            <a:avLst>
              <a:gd name="adj1" fmla="val -105320"/>
              <a:gd name="adj2" fmla="val -44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تسلط بر خود</a:t>
            </a:r>
            <a:endParaRPr lang="en-US" sz="60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617131" y="3836239"/>
            <a:ext cx="3187337" cy="2808514"/>
          </a:xfrm>
          <a:prstGeom prst="wedgeEllipseCallout">
            <a:avLst>
              <a:gd name="adj1" fmla="val -95484"/>
              <a:gd name="adj2" fmla="val -733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پنجره ای به خدا</a:t>
            </a:r>
            <a:endParaRPr lang="en-US" sz="48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362993" y="3900408"/>
            <a:ext cx="3187337" cy="2808514"/>
          </a:xfrm>
          <a:prstGeom prst="wedgeEllipseCallout">
            <a:avLst>
              <a:gd name="adj1" fmla="val -3681"/>
              <a:gd name="adj2" fmla="val -649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تصحیح رفتارها</a:t>
            </a:r>
            <a:endParaRPr lang="en-US" sz="60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57200" y="3900408"/>
            <a:ext cx="3187337" cy="2808514"/>
          </a:xfrm>
          <a:prstGeom prst="wedgeEllipseCallout">
            <a:avLst>
              <a:gd name="adj1" fmla="val 77057"/>
              <a:gd name="adj2" fmla="val -77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تصمیم گیری حکیمانه</a:t>
            </a:r>
            <a:endParaRPr lang="en-US" sz="48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67787" y="910619"/>
            <a:ext cx="3187337" cy="2808514"/>
          </a:xfrm>
          <a:prstGeom prst="wedgeEllipseCallout">
            <a:avLst>
              <a:gd name="adj1" fmla="val 83615"/>
              <a:gd name="adj2" fmla="val -161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002060"/>
                </a:solidFill>
                <a:cs typeface="2  Yekan" panose="00000400000000000000" pitchFamily="2" charset="-78"/>
              </a:rPr>
              <a:t>پایه رشد در همه اُمور</a:t>
            </a:r>
            <a:endParaRPr lang="en-US" sz="4800" b="1" dirty="0">
              <a:solidFill>
                <a:srgbClr val="00206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333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2  Nazanin</vt:lpstr>
      <vt:lpstr>2  Yagut</vt:lpstr>
      <vt:lpstr>2  Yekan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habib-pc</dc:creator>
  <cp:lastModifiedBy>Administrator</cp:lastModifiedBy>
  <cp:revision>22</cp:revision>
  <dcterms:created xsi:type="dcterms:W3CDTF">2016-12-07T05:08:35Z</dcterms:created>
  <dcterms:modified xsi:type="dcterms:W3CDTF">2018-01-20T06:12:06Z</dcterms:modified>
</cp:coreProperties>
</file>