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7" r:id="rId2"/>
    <p:sldId id="263" r:id="rId3"/>
    <p:sldId id="264" r:id="rId4"/>
    <p:sldId id="265" r:id="rId5"/>
    <p:sldId id="276" r:id="rId6"/>
    <p:sldId id="291" r:id="rId7"/>
    <p:sldId id="318" r:id="rId8"/>
    <p:sldId id="365" r:id="rId9"/>
    <p:sldId id="324" r:id="rId10"/>
    <p:sldId id="330" r:id="rId11"/>
    <p:sldId id="375" r:id="rId12"/>
    <p:sldId id="331" r:id="rId13"/>
    <p:sldId id="323" r:id="rId14"/>
    <p:sldId id="333" r:id="rId15"/>
    <p:sldId id="376" r:id="rId16"/>
    <p:sldId id="334" r:id="rId17"/>
    <p:sldId id="377" r:id="rId18"/>
    <p:sldId id="386" r:id="rId19"/>
    <p:sldId id="389" r:id="rId20"/>
    <p:sldId id="390" r:id="rId21"/>
    <p:sldId id="391" r:id="rId22"/>
    <p:sldId id="392" r:id="rId23"/>
    <p:sldId id="387" r:id="rId24"/>
    <p:sldId id="388" r:id="rId25"/>
    <p:sldId id="393" r:id="rId26"/>
    <p:sldId id="394" r:id="rId27"/>
    <p:sldId id="352" r:id="rId28"/>
    <p:sldId id="353" r:id="rId29"/>
    <p:sldId id="354" r:id="rId30"/>
    <p:sldId id="355" r:id="rId31"/>
    <p:sldId id="356" r:id="rId32"/>
    <p:sldId id="357" r:id="rId33"/>
    <p:sldId id="358" r:id="rId3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c/kYwQpuKx/dwEcwwfE7Q==" hashData="IPuGSHJMViUAP33P/sBMD6Iu5u49vQbYE15baXcIXo6TRCBwbadbf9ISFcXv7jKr2yPZbsfMnPQLXGowNTbQl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E17AEC"/>
    <a:srgbClr val="798CED"/>
    <a:srgbClr val="8BDB98"/>
    <a:srgbClr val="D39393"/>
    <a:srgbClr val="C6D591"/>
    <a:srgbClr val="8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 snapToObjects="1">
      <p:cViewPr varScale="1">
        <p:scale>
          <a:sx n="73" d="100"/>
          <a:sy n="7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60128" cy="6012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31888252-D08E-47A8-9C0C-2B6F4277BA3C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D1EE3FB-EF20-4C47-A912-1FF73F249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31888252-D08E-47A8-9C0C-2B6F4277BA3C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CD1EE3FB-EF20-4C47-A912-1FF73F249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888252-D08E-47A8-9C0C-2B6F4277BA3C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D1EE3FB-EF20-4C47-A912-1FF73F249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1888252-D08E-47A8-9C0C-2B6F4277BA3C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CD1EE3FB-EF20-4C47-A912-1FF73F249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1888252-D08E-47A8-9C0C-2B6F4277BA3C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CD1EE3FB-EF20-4C47-A912-1FF73F249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31888252-D08E-47A8-9C0C-2B6F4277BA3C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CD1EE3FB-EF20-4C47-A912-1FF73F249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888252-D08E-47A8-9C0C-2B6F4277BA3C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D1EE3FB-EF20-4C47-A912-1FF73F249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31888252-D08E-47A8-9C0C-2B6F4277BA3C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CD1EE3FB-EF20-4C47-A912-1FF73F249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1888252-D08E-47A8-9C0C-2B6F4277BA3C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CD1EE3FB-EF20-4C47-A912-1FF73F249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888252-D08E-47A8-9C0C-2B6F4277BA3C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D1EE3FB-EF20-4C47-A912-1FF73F249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1888252-D08E-47A8-9C0C-2B6F4277BA3C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CD1EE3FB-EF20-4C47-A912-1FF73F249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3084BC"/>
            </a:gs>
            <a:gs pos="99000">
              <a:schemeClr val="tx2"/>
            </a:gs>
            <a:gs pos="98000">
              <a:srgbClr val="798CED"/>
            </a:gs>
            <a:gs pos="100000">
              <a:schemeClr val="bg2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4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31888252-D08E-47A8-9C0C-2B6F4277BA3C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EE3FB-EF20-4C47-A912-1FF73F2491B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  <p:sndAc>
      <p:stSnd>
        <p:snd r:embed="rId13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3084BC"/>
            </a:gs>
            <a:gs pos="99000">
              <a:schemeClr val="tx2"/>
            </a:gs>
            <a:gs pos="98000">
              <a:srgbClr val="798CED"/>
            </a:gs>
            <a:gs pos="47000">
              <a:schemeClr val="accent6">
                <a:lumMod val="20000"/>
                <a:lumOff val="80000"/>
              </a:schemeClr>
            </a:gs>
            <a:gs pos="51000">
              <a:srgbClr val="5AA5CD"/>
            </a:gs>
            <a:gs pos="100000">
              <a:schemeClr val="bg2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849" y="3609384"/>
            <a:ext cx="763625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8800" b="1" spc="50" dirty="0" smtClean="0">
                <a:ln w="11430"/>
                <a:solidFill>
                  <a:srgbClr val="FF99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مدیریت زمان</a:t>
            </a:r>
            <a:endParaRPr lang="en-US" sz="8800" b="1" spc="50" dirty="0">
              <a:ln w="11430"/>
              <a:solidFill>
                <a:srgbClr val="FF99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347264" y="5175878"/>
            <a:ext cx="4351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Stencil Std" pitchFamily="82" charset="0"/>
                <a:cs typeface="Aharoni" pitchFamily="2" charset="-79"/>
              </a:rPr>
              <a:t>Time </a:t>
            </a:r>
            <a:r>
              <a:rPr lang="en-US" sz="4800" dirty="0" err="1" smtClean="0">
                <a:solidFill>
                  <a:srgbClr val="FFFF00"/>
                </a:solidFill>
                <a:latin typeface="Stencil Std" pitchFamily="82" charset="0"/>
                <a:cs typeface="Aharoni" pitchFamily="2" charset="-79"/>
              </a:rPr>
              <a:t>managment</a:t>
            </a:r>
            <a:endParaRPr lang="en-US" sz="4800" dirty="0">
              <a:solidFill>
                <a:srgbClr val="FFFF00"/>
              </a:solidFill>
              <a:latin typeface="Stencil Std" pitchFamily="82" charset="0"/>
              <a:cs typeface="Aharoni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00" y="737816"/>
            <a:ext cx="3066528" cy="3059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57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-27384"/>
            <a:ext cx="6192688" cy="1872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Jadid" pitchFamily="2" charset="-78"/>
              </a:rPr>
              <a:t>استفاده از برنامه ریزها</a:t>
            </a:r>
          </a:p>
          <a:p>
            <a:pPr algn="ctr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Jadid" pitchFamily="2" charset="-78"/>
              </a:rPr>
              <a:t>در مدیریت زمان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44208" y="116632"/>
            <a:ext cx="2699792" cy="165618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solidFill>
                  <a:srgbClr val="FFFF00"/>
                </a:solidFill>
              </a:rPr>
              <a:t>اصل 2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512" y="1988840"/>
            <a:ext cx="8784976" cy="47525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يكي از عوامل مؤثر در مديريت زمان، استفاده از انواع برنامه‌ريزها و چك‌ليست‌هاي زمان است كه به عنوان يك حافظه‌ي كمكي، انسان را در مديريت وقت ياري مي‌كند.</a:t>
            </a:r>
          </a:p>
          <a:p>
            <a:pPr algn="r"/>
            <a:r>
              <a:rPr lang="fa-I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برنامه‌ريز‌ها مي‌توانند طبق نيازها و سليقه‌هاي شخصي و به صورت ابتكاري تنظيم گردد و يا از دفترهاي مخصوص مديريت زمان كلاسورهاي‌ آماده، تقويم‌هاي سالنامه‌اي و يا دستگاه‌هاي، ديجيتالي يا كامپيوتري بهره برد.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932040" y="3717032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139952" y="3717032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796136" y="3689412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347864" y="3717032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lick.wav"/>
          </p:stSnd>
        </p:sndAc>
      </p:transition>
    </mc:Choice>
    <mc:Fallback xmlns="">
      <p:transition spd="slow">
        <p:blinds dir="vert"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6496" y="233062"/>
            <a:ext cx="5637629" cy="73943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4050" dirty="0">
                <a:solidFill>
                  <a:srgbClr val="FFFF00"/>
                </a:solidFill>
                <a:cs typeface="A Chamran" panose="00000400000000000000" pitchFamily="2" charset="-78"/>
              </a:rPr>
              <a:t>دفتر برنامه ریز مدیریت زمان</a:t>
            </a:r>
            <a:endParaRPr lang="en-US" sz="4050" dirty="0">
              <a:solidFill>
                <a:srgbClr val="FFFF00"/>
              </a:solidFill>
              <a:cs typeface="A Chamra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7117" y="2578785"/>
            <a:ext cx="2954216" cy="7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3000" dirty="0">
                <a:solidFill>
                  <a:srgbClr val="002060"/>
                </a:solidFill>
                <a:cs typeface="A Chamran" panose="00000400000000000000" pitchFamily="2" charset="-78"/>
              </a:rPr>
              <a:t>یادداشت های سالانه</a:t>
            </a:r>
            <a:endParaRPr lang="en-US" sz="3000" dirty="0">
              <a:solidFill>
                <a:srgbClr val="002060"/>
              </a:solidFill>
              <a:cs typeface="A Chamra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47117" y="3407019"/>
            <a:ext cx="2954216" cy="7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3000" dirty="0">
                <a:solidFill>
                  <a:srgbClr val="002060"/>
                </a:solidFill>
                <a:cs typeface="A Chamran" panose="00000400000000000000" pitchFamily="2" charset="-78"/>
              </a:rPr>
              <a:t>یادداشت های ماهانه</a:t>
            </a:r>
            <a:endParaRPr lang="en-US" sz="3000" dirty="0">
              <a:solidFill>
                <a:srgbClr val="002060"/>
              </a:solidFill>
              <a:cs typeface="A Chamra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7117" y="4277457"/>
            <a:ext cx="2954216" cy="7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3000" dirty="0">
                <a:solidFill>
                  <a:srgbClr val="002060"/>
                </a:solidFill>
                <a:cs typeface="A Chamran" panose="00000400000000000000" pitchFamily="2" charset="-78"/>
              </a:rPr>
              <a:t>یادداشت های هفتگی</a:t>
            </a:r>
            <a:endParaRPr lang="en-US" sz="3000" dirty="0">
              <a:solidFill>
                <a:srgbClr val="002060"/>
              </a:solidFill>
              <a:cs typeface="A Chamra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1858" y="4309109"/>
            <a:ext cx="2954216" cy="7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3300" dirty="0">
                <a:solidFill>
                  <a:srgbClr val="002060"/>
                </a:solidFill>
                <a:cs typeface="A Chamran" panose="00000400000000000000" pitchFamily="2" charset="-78"/>
              </a:rPr>
              <a:t>فرم های میثاق</a:t>
            </a:r>
            <a:endParaRPr lang="en-US" sz="3300" dirty="0">
              <a:solidFill>
                <a:srgbClr val="002060"/>
              </a:solidFill>
              <a:cs typeface="A Chamra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1858" y="3449222"/>
            <a:ext cx="2954216" cy="7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2700" dirty="0">
                <a:solidFill>
                  <a:srgbClr val="002060"/>
                </a:solidFill>
                <a:cs typeface="A Chamran" panose="00000400000000000000" pitchFamily="2" charset="-78"/>
              </a:rPr>
              <a:t>فرم های  مالی</a:t>
            </a:r>
            <a:endParaRPr lang="en-US" sz="2700" dirty="0">
              <a:solidFill>
                <a:srgbClr val="002060"/>
              </a:solidFill>
              <a:cs typeface="A Chamra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1858" y="2580543"/>
            <a:ext cx="2954216" cy="7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2700" dirty="0">
                <a:solidFill>
                  <a:srgbClr val="002060"/>
                </a:solidFill>
                <a:cs typeface="A Chamran" panose="00000400000000000000" pitchFamily="2" charset="-78"/>
              </a:rPr>
              <a:t>یادداشت های جلسات</a:t>
            </a:r>
            <a:endParaRPr lang="en-US" sz="2700" dirty="0">
              <a:solidFill>
                <a:srgbClr val="002060"/>
              </a:solidFill>
              <a:cs typeface="A Chamra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18419" y="5446361"/>
            <a:ext cx="2954216" cy="7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2400" dirty="0">
                <a:solidFill>
                  <a:srgbClr val="002060"/>
                </a:solidFill>
                <a:cs typeface="A Chamran" panose="00000400000000000000" pitchFamily="2" charset="-78"/>
              </a:rPr>
              <a:t>یادداشت های شبانه روزی</a:t>
            </a:r>
            <a:endParaRPr lang="en-US" sz="2400" dirty="0">
              <a:solidFill>
                <a:srgbClr val="002060"/>
              </a:solidFill>
              <a:cs typeface="A Chamra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1967" y="1451203"/>
            <a:ext cx="2954216" cy="7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3300" dirty="0">
                <a:solidFill>
                  <a:srgbClr val="002060"/>
                </a:solidFill>
                <a:cs typeface="A Chamran" panose="00000400000000000000" pitchFamily="2" charset="-78"/>
              </a:rPr>
              <a:t>تقویم سالانه</a:t>
            </a:r>
            <a:endParaRPr lang="en-US" sz="3300" dirty="0">
              <a:solidFill>
                <a:srgbClr val="002060"/>
              </a:solidFill>
              <a:cs typeface="A Chamran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0"/>
          <a:stretch/>
        </p:blipFill>
        <p:spPr>
          <a:xfrm>
            <a:off x="4176855" y="2762460"/>
            <a:ext cx="1444439" cy="211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3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72200" y="188640"/>
            <a:ext cx="2699792" cy="107575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solidFill>
                  <a:srgbClr val="FFFF00"/>
                </a:solidFill>
              </a:rPr>
              <a:t>اصل 3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512" y="116632"/>
            <a:ext cx="6120680" cy="1147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dirty="0">
                <a:solidFill>
                  <a:schemeClr val="bg1">
                    <a:lumMod val="95000"/>
                    <a:lumOff val="5000"/>
                  </a:schemeClr>
                </a:solidFill>
                <a:cs typeface="B Yekan" pitchFamily="2" charset="-78"/>
              </a:rPr>
              <a:t>اصل اولويت‌بندي كارها </a:t>
            </a:r>
            <a:endParaRPr lang="en-US" sz="4800" dirty="0">
              <a:solidFill>
                <a:schemeClr val="bg1">
                  <a:lumMod val="95000"/>
                  <a:lumOff val="5000"/>
                </a:schemeClr>
              </a:solidFill>
              <a:cs typeface="B Yeka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496" y="1384648"/>
            <a:ext cx="8964488" cy="53513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600" b="1" dirty="0">
                <a:solidFill>
                  <a:schemeClr val="bg1"/>
                </a:solidFill>
              </a:rPr>
              <a:t>يكي از مهم‌ترين اصول مديريت زمان، تعيين اولويت‌ها و امور اهمّ و مهمّ و پرداختن به امور اهمّ و سپس امور مهم مي‌باشد، چرا كه اگر كسي تمام كارهايش مهم باشد به معناي آن است كه هيچ كار مهمي ندارد. </a:t>
            </a:r>
            <a:endParaRPr lang="en-US" sz="3600" dirty="0">
              <a:solidFill>
                <a:schemeClr val="bg1"/>
              </a:solidFill>
            </a:endParaRPr>
          </a:p>
          <a:p>
            <a:pPr algn="r"/>
            <a:r>
              <a:rPr lang="fa-IR" sz="3600" b="1" dirty="0">
                <a:solidFill>
                  <a:schemeClr val="bg1"/>
                </a:solidFill>
              </a:rPr>
              <a:t>در يك تقسيم‌بندي، كارهاي انسان به سه گروه: </a:t>
            </a:r>
            <a:endParaRPr lang="fa-IR" sz="3600" b="1" dirty="0" smtClean="0">
              <a:solidFill>
                <a:schemeClr val="bg1"/>
              </a:solidFill>
            </a:endParaRPr>
          </a:p>
          <a:p>
            <a:pPr algn="ctr"/>
            <a:r>
              <a:rPr lang="fa-IR" sz="4400" b="1" dirty="0" smtClean="0">
                <a:solidFill>
                  <a:srgbClr val="C00000"/>
                </a:solidFill>
              </a:rPr>
              <a:t>اهمّ</a:t>
            </a:r>
            <a:r>
              <a:rPr lang="fa-IR" sz="3600" b="1" dirty="0" smtClean="0">
                <a:solidFill>
                  <a:srgbClr val="C00000"/>
                </a:solidFill>
              </a:rPr>
              <a:t> </a:t>
            </a:r>
            <a:r>
              <a:rPr lang="fa-IR" sz="3600" b="1" dirty="0">
                <a:solidFill>
                  <a:schemeClr val="bg1"/>
                </a:solidFill>
              </a:rPr>
              <a:t>و </a:t>
            </a:r>
            <a:r>
              <a:rPr lang="fa-IR" sz="4400" b="1" dirty="0" smtClean="0">
                <a:solidFill>
                  <a:srgbClr val="C00000"/>
                </a:solidFill>
              </a:rPr>
              <a:t>مهمّ </a:t>
            </a:r>
            <a:r>
              <a:rPr lang="fa-IR" sz="3600" b="1" dirty="0">
                <a:solidFill>
                  <a:schemeClr val="bg1"/>
                </a:solidFill>
              </a:rPr>
              <a:t>و </a:t>
            </a:r>
            <a:r>
              <a:rPr lang="fa-IR" sz="4400" b="1" dirty="0" smtClean="0">
                <a:solidFill>
                  <a:srgbClr val="C00000"/>
                </a:solidFill>
              </a:rPr>
              <a:t>غيرمهمّ</a:t>
            </a:r>
            <a:r>
              <a:rPr lang="fa-IR" sz="3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a-IR" sz="3600" b="1" dirty="0" smtClean="0">
                <a:solidFill>
                  <a:schemeClr val="bg1"/>
                </a:solidFill>
              </a:rPr>
              <a:t>تقسيم </a:t>
            </a:r>
            <a:r>
              <a:rPr lang="fa-IR" sz="3600" b="1" dirty="0">
                <a:solidFill>
                  <a:schemeClr val="bg1"/>
                </a:solidFill>
              </a:rPr>
              <a:t>مي‌شوند. همچنين اهداف انسان نيز به سه گروه: </a:t>
            </a:r>
          </a:p>
          <a:p>
            <a:pPr algn="ctr"/>
            <a:r>
              <a:rPr lang="fa-IR" sz="3600" b="1" dirty="0" smtClean="0">
                <a:solidFill>
                  <a:schemeClr val="bg1"/>
                </a:solidFill>
              </a:rPr>
              <a:t> </a:t>
            </a:r>
            <a:r>
              <a:rPr lang="fa-IR" sz="4400" b="1" dirty="0" smtClean="0">
                <a:solidFill>
                  <a:srgbClr val="7030A0"/>
                </a:solidFill>
              </a:rPr>
              <a:t>بزرگ</a:t>
            </a:r>
            <a:r>
              <a:rPr lang="fa-IR" sz="4400" b="1" dirty="0">
                <a:solidFill>
                  <a:schemeClr val="bg1"/>
                </a:solidFill>
              </a:rPr>
              <a:t>، </a:t>
            </a:r>
            <a:r>
              <a:rPr lang="fa-IR" sz="4400" b="1" dirty="0">
                <a:solidFill>
                  <a:srgbClr val="7030A0"/>
                </a:solidFill>
              </a:rPr>
              <a:t>متوسط</a:t>
            </a:r>
            <a:r>
              <a:rPr lang="fa-IR" sz="4400" b="1" dirty="0">
                <a:solidFill>
                  <a:schemeClr val="bg1"/>
                </a:solidFill>
              </a:rPr>
              <a:t> و </a:t>
            </a:r>
            <a:r>
              <a:rPr lang="fa-IR" sz="4400" b="1" dirty="0">
                <a:solidFill>
                  <a:srgbClr val="7030A0"/>
                </a:solidFill>
              </a:rPr>
              <a:t>كوچك</a:t>
            </a:r>
            <a:r>
              <a:rPr lang="fa-IR" sz="4400" b="1" dirty="0">
                <a:solidFill>
                  <a:schemeClr val="bg1"/>
                </a:solidFill>
              </a:rPr>
              <a:t> </a:t>
            </a:r>
            <a:endParaRPr lang="fa-IR" sz="4400" b="1" dirty="0" smtClean="0">
              <a:solidFill>
                <a:schemeClr val="bg1"/>
              </a:solidFill>
            </a:endParaRPr>
          </a:p>
          <a:p>
            <a:pPr algn="ctr"/>
            <a:r>
              <a:rPr lang="fa-IR" sz="3600" b="1" dirty="0" smtClean="0">
                <a:solidFill>
                  <a:schemeClr val="bg1"/>
                </a:solidFill>
              </a:rPr>
              <a:t>تقسيم </a:t>
            </a:r>
            <a:r>
              <a:rPr lang="fa-IR" sz="3600" b="1" dirty="0">
                <a:solidFill>
                  <a:schemeClr val="bg1"/>
                </a:solidFill>
              </a:rPr>
              <a:t>مي‌گردند.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7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88640"/>
            <a:ext cx="8784976" cy="65527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520" y="1643891"/>
            <a:ext cx="82089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002060"/>
                </a:solidFill>
              </a:rPr>
              <a:t> </a:t>
            </a:r>
            <a:r>
              <a:rPr lang="fa-IR" sz="5400" b="1" dirty="0" smtClean="0">
                <a:solidFill>
                  <a:srgbClr val="00B050"/>
                </a:solidFill>
              </a:rPr>
              <a:t>(مَن إشتَغَلَ بِغَيرِ المُهِمِّ </a:t>
            </a:r>
            <a:endParaRPr lang="en-US" sz="5400" b="1" dirty="0" smtClean="0">
              <a:solidFill>
                <a:srgbClr val="00B050"/>
              </a:solidFill>
            </a:endParaRPr>
          </a:p>
          <a:p>
            <a:pPr algn="ctr"/>
            <a:r>
              <a:rPr lang="fa-IR" sz="5400" b="1" dirty="0" smtClean="0">
                <a:solidFill>
                  <a:srgbClr val="00B050"/>
                </a:solidFill>
              </a:rPr>
              <a:t>ضَيعَ الأهَمَّ) </a:t>
            </a:r>
            <a:endParaRPr lang="en-US" sz="5400" dirty="0" smtClean="0">
              <a:solidFill>
                <a:srgbClr val="00B050"/>
              </a:solidFill>
            </a:endParaRPr>
          </a:p>
          <a:p>
            <a:pPr algn="ctr"/>
            <a:r>
              <a:rPr lang="fa-IR" sz="5400" b="1" dirty="0" smtClean="0">
                <a:solidFill>
                  <a:srgbClr val="C00000"/>
                </a:solidFill>
              </a:rPr>
              <a:t>(</a:t>
            </a:r>
            <a:r>
              <a:rPr lang="fa-IR" sz="5400" b="1" dirty="0">
                <a:solidFill>
                  <a:srgbClr val="C00000"/>
                </a:solidFill>
              </a:rPr>
              <a:t>هر كس به چيزي كه مهم نيست بپردازد، آنچه را كه اهميت بيشتري دارد از دست مي‌دهد). </a:t>
            </a:r>
            <a:endParaRPr lang="en-US" sz="5400" dirty="0">
              <a:solidFill>
                <a:srgbClr val="C00000"/>
              </a:solidFill>
            </a:endParaRPr>
          </a:p>
          <a:p>
            <a:pPr algn="ctr"/>
            <a:r>
              <a:rPr lang="fa-IR" sz="4400" b="1" dirty="0">
                <a:solidFill>
                  <a:srgbClr val="002060"/>
                </a:solidFill>
              </a:rPr>
              <a:t>(غررالحكم/ ص477)</a:t>
            </a:r>
            <a:endParaRPr lang="en-US" sz="4400" dirty="0">
              <a:solidFill>
                <a:srgbClr val="002060"/>
              </a:solidFill>
            </a:endParaRPr>
          </a:p>
          <a:p>
            <a:pPr algn="ctr"/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548680"/>
            <a:ext cx="56166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dirty="0">
                <a:solidFill>
                  <a:srgbClr val="002060"/>
                </a:solidFill>
              </a:rPr>
              <a:t>حضرت علي </a:t>
            </a:r>
            <a:r>
              <a:rPr lang="fa-IR" sz="2800" b="1" dirty="0">
                <a:solidFill>
                  <a:srgbClr val="002060"/>
                </a:solidFill>
              </a:rPr>
              <a:t>علیه السلام </a:t>
            </a:r>
            <a:r>
              <a:rPr lang="fa-IR" sz="4000" b="1" dirty="0">
                <a:solidFill>
                  <a:srgbClr val="002060"/>
                </a:solidFill>
              </a:rPr>
              <a:t>فرمودند</a:t>
            </a:r>
            <a:r>
              <a:rPr lang="fa-IR" sz="6600" b="1" dirty="0">
                <a:solidFill>
                  <a:srgbClr val="002060"/>
                </a:solidFill>
              </a:rPr>
              <a:t>:</a:t>
            </a:r>
            <a:endParaRPr lang="en-US" sz="6600" dirty="0">
              <a:solidFill>
                <a:srgbClr val="002060"/>
              </a:solidFill>
            </a:endParaRPr>
          </a:p>
          <a:p>
            <a:endParaRPr lang="en-US" sz="4000" dirty="0"/>
          </a:p>
        </p:txBody>
      </p:sp>
      <p:sp>
        <p:nvSpPr>
          <p:cNvPr id="5" name="5-Point Star 4"/>
          <p:cNvSpPr/>
          <p:nvPr/>
        </p:nvSpPr>
        <p:spPr>
          <a:xfrm>
            <a:off x="7452320" y="1844824"/>
            <a:ext cx="864096" cy="7200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عکس\البوم عکس\گل\Roses_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170120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856" y="171432"/>
            <a:ext cx="8964488" cy="66247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:\ostad nilipour\کتب حاج اقا\فلاش کارت زمان\New folder (2)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2104"/>
            <a:ext cx="2016224" cy="206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124744"/>
            <a:ext cx="874846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000" dirty="0">
                <a:solidFill>
                  <a:srgbClr val="00B050"/>
                </a:solidFill>
                <a:cs typeface="B Titr" pitchFamily="2" charset="-78"/>
              </a:rPr>
              <a:t>الِاشْتِغَالُ‏ بِالْفَائِتِ‏ </a:t>
            </a:r>
            <a:endParaRPr lang="fa-IR" sz="6000" dirty="0" smtClean="0">
              <a:solidFill>
                <a:srgbClr val="00B050"/>
              </a:solidFill>
              <a:cs typeface="B Titr" pitchFamily="2" charset="-78"/>
            </a:endParaRPr>
          </a:p>
          <a:p>
            <a:pPr algn="ctr"/>
            <a:r>
              <a:rPr lang="fa-IR" sz="6000" dirty="0" smtClean="0">
                <a:solidFill>
                  <a:srgbClr val="00B050"/>
                </a:solidFill>
                <a:cs typeface="B Titr" pitchFamily="2" charset="-78"/>
              </a:rPr>
              <a:t>يُضَيِّعُ الْوَقْت.</a:t>
            </a:r>
            <a:r>
              <a:rPr lang="fa-IR" sz="6000" dirty="0" smtClean="0">
                <a:solidFill>
                  <a:srgbClr val="002060"/>
                </a:solidFill>
                <a:cs typeface="B Jadid" pitchFamily="2" charset="-78"/>
              </a:rPr>
              <a:t>‏</a:t>
            </a:r>
            <a:r>
              <a:rPr lang="fa-IR" sz="6000" dirty="0">
                <a:solidFill>
                  <a:srgbClr val="002060"/>
                </a:solidFill>
                <a:cs typeface="B Jadid" pitchFamily="2" charset="-78"/>
              </a:rPr>
              <a:t/>
            </a:r>
            <a:br>
              <a:rPr lang="fa-IR" sz="6000" dirty="0">
                <a:solidFill>
                  <a:srgbClr val="002060"/>
                </a:solidFill>
                <a:cs typeface="B Jadid" pitchFamily="2" charset="-78"/>
              </a:rPr>
            </a:br>
            <a:r>
              <a:rPr lang="fa-IR" sz="6000" dirty="0" smtClean="0">
                <a:solidFill>
                  <a:srgbClr val="C00000"/>
                </a:solidFill>
                <a:cs typeface="B Jadid" pitchFamily="2" charset="-78"/>
              </a:rPr>
              <a:t>پرداختن به عمر گذشته زمان حال را از دست می دهد</a:t>
            </a:r>
            <a:r>
              <a:rPr lang="fa-IR" sz="6000" dirty="0" smtClean="0">
                <a:solidFill>
                  <a:srgbClr val="002060"/>
                </a:solidFill>
                <a:cs typeface="B Jadid" pitchFamily="2" charset="-78"/>
              </a:rPr>
              <a:t>.</a:t>
            </a:r>
            <a:endParaRPr lang="en-US" sz="6000" dirty="0" smtClean="0">
              <a:solidFill>
                <a:srgbClr val="002060"/>
              </a:solidFill>
              <a:cs typeface="B Jadid" pitchFamily="2" charset="-78"/>
            </a:endParaRPr>
          </a:p>
          <a:p>
            <a:pPr algn="ctr"/>
            <a:endParaRPr lang="en-US" sz="6000" dirty="0" smtClean="0">
              <a:solidFill>
                <a:srgbClr val="002060"/>
              </a:solidFill>
              <a:cs typeface="B Jadid" pitchFamily="2" charset="-78"/>
            </a:endParaRPr>
          </a:p>
          <a:p>
            <a:pPr algn="ctr"/>
            <a:r>
              <a:rPr lang="fa-IR" sz="3600" b="1" dirty="0">
                <a:solidFill>
                  <a:srgbClr val="002060"/>
                </a:solidFill>
                <a:cs typeface="2  Baran" panose="00000400000000000000" pitchFamily="2" charset="-78"/>
              </a:rPr>
              <a:t>عيون الحكم و المواعظ (لليثي)، ص: 19</a:t>
            </a:r>
          </a:p>
          <a:p>
            <a:pPr algn="ctr"/>
            <a:r>
              <a:rPr lang="fa-IR" sz="3600" dirty="0">
                <a:cs typeface="2  Baran" panose="00000400000000000000" pitchFamily="2" charset="-78"/>
              </a:rPr>
              <a:t/>
            </a:r>
            <a:br>
              <a:rPr lang="fa-IR" sz="3600" dirty="0">
                <a:cs typeface="2  Baran" panose="00000400000000000000" pitchFamily="2" charset="-78"/>
              </a:rPr>
            </a:br>
            <a:endParaRPr lang="fa-IR" sz="3600" dirty="0">
              <a:cs typeface="2  Baran" panose="00000400000000000000" pitchFamily="2" charset="-78"/>
            </a:endParaRPr>
          </a:p>
          <a:p>
            <a:pPr algn="ctr"/>
            <a:endParaRPr lang="en-US" sz="6000" dirty="0">
              <a:solidFill>
                <a:srgbClr val="002060"/>
              </a:solidFill>
              <a:cs typeface="B Jadid" pitchFamily="2" charset="-78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7308304" y="1196752"/>
            <a:ext cx="864096" cy="7200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86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936" y="723240"/>
            <a:ext cx="7876768" cy="5591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002060"/>
                </a:solidFill>
                <a:cs typeface="2  Lotus" panose="00000400000000000000" pitchFamily="2" charset="-78"/>
              </a:rPr>
              <a:t>اگر کسی تمام کارهایش مهم باشد به معنای آن است که </a:t>
            </a:r>
            <a:r>
              <a:rPr lang="fa-IR" sz="8800" b="1" dirty="0" smtClean="0">
                <a:solidFill>
                  <a:srgbClr val="C00000"/>
                </a:solidFill>
                <a:cs typeface="2  Lotus" panose="00000400000000000000" pitchFamily="2" charset="-78"/>
              </a:rPr>
              <a:t>هیچ کار مهمی ندارد.</a:t>
            </a:r>
            <a:endParaRPr lang="en-US" sz="8800" b="1" dirty="0">
              <a:solidFill>
                <a:srgbClr val="C00000"/>
              </a:solidFill>
              <a:cs typeface="2 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7629134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44624"/>
            <a:ext cx="2699792" cy="10995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solidFill>
                  <a:srgbClr val="FFC000"/>
                </a:solidFill>
              </a:rPr>
              <a:t>اصل 4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504" y="44624"/>
            <a:ext cx="6048672" cy="1099512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اصل هدفمندی و هدف گذاری </a:t>
            </a:r>
            <a:endParaRPr lang="en-US" sz="4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4419" y="1264392"/>
            <a:ext cx="8769080" cy="5512616"/>
          </a:xfrm>
          <a:prstGeom prst="roundRect">
            <a:avLst/>
          </a:prstGeom>
          <a:solidFill>
            <a:srgbClr val="FF99CC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fa-IR" sz="4400" b="1" dirty="0">
                <a:solidFill>
                  <a:srgbClr val="7030A0"/>
                </a:solidFill>
              </a:rPr>
              <a:t>هدف يعني نقطه‌اي واحد كه همه‌ي فعاليت‌هاي ما بر آن نقطه متمركز مي‌شود.</a:t>
            </a:r>
            <a:endParaRPr lang="en-US" sz="4400" dirty="0">
              <a:solidFill>
                <a:srgbClr val="7030A0"/>
              </a:solidFill>
            </a:endParaRPr>
          </a:p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fa-IR" sz="4400" b="1" dirty="0" smtClean="0">
                <a:solidFill>
                  <a:srgbClr val="7030A0"/>
                </a:solidFill>
              </a:rPr>
              <a:t>هدفمندي </a:t>
            </a:r>
            <a:r>
              <a:rPr lang="fa-IR" sz="4400" b="1" dirty="0">
                <a:solidFill>
                  <a:srgbClr val="7030A0"/>
                </a:solidFill>
              </a:rPr>
              <a:t>و هدف‌سازي در زندگي يكي از علل مهم موفقيت است</a:t>
            </a:r>
            <a:r>
              <a:rPr lang="fa-IR" sz="4400" b="1" dirty="0" smtClean="0">
                <a:solidFill>
                  <a:srgbClr val="7030A0"/>
                </a:solidFill>
              </a:rPr>
              <a:t>.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fa-IR" sz="4400" b="1" dirty="0" smtClean="0">
                <a:solidFill>
                  <a:srgbClr val="7030A0"/>
                </a:solidFill>
              </a:rPr>
              <a:t> </a:t>
            </a:r>
            <a:r>
              <a:rPr lang="fa-IR" sz="4400" b="1" dirty="0">
                <a:solidFill>
                  <a:srgbClr val="7030A0"/>
                </a:solidFill>
              </a:rPr>
              <a:t>افراد گمراه، افرادي بي‌هدف و يا بد‌هدف هستند. </a:t>
            </a:r>
            <a:endParaRPr lang="fa-IR" sz="4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64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4064" y="182088"/>
            <a:ext cx="7636256" cy="21044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dirty="0" smtClean="0">
                <a:solidFill>
                  <a:srgbClr val="FFFF00"/>
                </a:solidFill>
                <a:cs typeface="2  Yekan" panose="00000400000000000000" pitchFamily="2" charset="-78"/>
              </a:rPr>
              <a:t>برای یافتن هدف خود باید به سه پرسش درباره آن پاسخ داد: </a:t>
            </a:r>
            <a:endParaRPr lang="en-US" sz="4800" dirty="0">
              <a:solidFill>
                <a:srgbClr val="FFFF00"/>
              </a:solidFill>
              <a:cs typeface="2  Yekan" panose="00000400000000000000" pitchFamily="2" charset="-78"/>
            </a:endParaRPr>
          </a:p>
        </p:txBody>
      </p:sp>
      <p:sp>
        <p:nvSpPr>
          <p:cNvPr id="3" name="Bevel 2"/>
          <p:cNvSpPr/>
          <p:nvPr/>
        </p:nvSpPr>
        <p:spPr>
          <a:xfrm>
            <a:off x="6255584" y="2866925"/>
            <a:ext cx="2645632" cy="3027323"/>
          </a:xfrm>
          <a:prstGeom prst="bevel">
            <a:avLst/>
          </a:prstGeom>
          <a:gradFill flip="none" rotWithShape="1">
            <a:gsLst>
              <a:gs pos="100000">
                <a:srgbClr val="3084BC"/>
              </a:gs>
              <a:gs pos="99000">
                <a:schemeClr val="tx2"/>
              </a:gs>
              <a:gs pos="98000">
                <a:srgbClr val="798CED"/>
              </a:gs>
              <a:gs pos="47000">
                <a:schemeClr val="accent6">
                  <a:lumMod val="20000"/>
                  <a:lumOff val="80000"/>
                </a:schemeClr>
              </a:gs>
              <a:gs pos="72000">
                <a:srgbClr val="5AA5CD"/>
              </a:gs>
              <a:gs pos="100000">
                <a:schemeClr val="bg2">
                  <a:tint val="97000"/>
                  <a:shade val="70000"/>
                  <a:satMod val="190000"/>
                  <a:lumMod val="72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C00000"/>
              </a:solidFill>
              <a:cs typeface="Aban Bold" pitchFamily="2" charset="-78"/>
            </a:endParaRPr>
          </a:p>
          <a:p>
            <a:pPr algn="ctr"/>
            <a:r>
              <a:rPr lang="fa-IR" sz="4000" b="1" dirty="0">
                <a:solidFill>
                  <a:srgbClr val="C00000"/>
                </a:solidFill>
                <a:cs typeface="2  Yekan" panose="00000400000000000000" pitchFamily="2" charset="-78"/>
              </a:rPr>
              <a:t>چیستی؟</a:t>
            </a:r>
          </a:p>
          <a:p>
            <a:pPr algn="ctr"/>
            <a:endParaRPr lang="en-US" sz="4800" dirty="0">
              <a:solidFill>
                <a:srgbClr val="C00000"/>
              </a:solidFill>
              <a:cs typeface="Aban Bold" pitchFamily="2" charset="-78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228092" y="2844866"/>
            <a:ext cx="2645632" cy="3006400"/>
          </a:xfrm>
          <a:prstGeom prst="bevel">
            <a:avLst/>
          </a:prstGeom>
          <a:gradFill flip="none" rotWithShape="1">
            <a:gsLst>
              <a:gs pos="100000">
                <a:srgbClr val="3084BC"/>
              </a:gs>
              <a:gs pos="99000">
                <a:schemeClr val="tx2"/>
              </a:gs>
              <a:gs pos="98000">
                <a:srgbClr val="798CED"/>
              </a:gs>
              <a:gs pos="47000">
                <a:schemeClr val="accent6">
                  <a:lumMod val="20000"/>
                  <a:lumOff val="80000"/>
                </a:schemeClr>
              </a:gs>
              <a:gs pos="72000">
                <a:srgbClr val="5AA5CD"/>
              </a:gs>
              <a:gs pos="100000">
                <a:schemeClr val="bg2">
                  <a:tint val="97000"/>
                  <a:shade val="70000"/>
                  <a:satMod val="190000"/>
                  <a:lumMod val="72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>
                <a:solidFill>
                  <a:srgbClr val="C00000"/>
                </a:solidFill>
                <a:cs typeface="2  Yekan" panose="00000400000000000000" pitchFamily="2" charset="-78"/>
              </a:rPr>
              <a:t>چرایی؟</a:t>
            </a:r>
            <a:endParaRPr lang="en-US" sz="4000" b="1" dirty="0">
              <a:solidFill>
                <a:srgbClr val="C00000"/>
              </a:solidFill>
              <a:cs typeface="2  Yekan" panose="00000400000000000000" pitchFamily="2" charset="-78"/>
            </a:endParaRPr>
          </a:p>
        </p:txBody>
      </p:sp>
      <p:sp>
        <p:nvSpPr>
          <p:cNvPr id="5" name="Bevel 4"/>
          <p:cNvSpPr/>
          <p:nvPr/>
        </p:nvSpPr>
        <p:spPr>
          <a:xfrm>
            <a:off x="242784" y="2877386"/>
            <a:ext cx="2645632" cy="3006400"/>
          </a:xfrm>
          <a:prstGeom prst="bevel">
            <a:avLst/>
          </a:prstGeom>
          <a:gradFill flip="none" rotWithShape="1">
            <a:gsLst>
              <a:gs pos="100000">
                <a:srgbClr val="3084BC"/>
              </a:gs>
              <a:gs pos="99000">
                <a:schemeClr val="tx2"/>
              </a:gs>
              <a:gs pos="98000">
                <a:srgbClr val="798CED"/>
              </a:gs>
              <a:gs pos="47000">
                <a:schemeClr val="accent6">
                  <a:lumMod val="20000"/>
                  <a:lumOff val="80000"/>
                </a:schemeClr>
              </a:gs>
              <a:gs pos="72000">
                <a:srgbClr val="5AA5CD"/>
              </a:gs>
              <a:gs pos="100000">
                <a:schemeClr val="bg2">
                  <a:tint val="97000"/>
                  <a:shade val="70000"/>
                  <a:satMod val="190000"/>
                  <a:lumMod val="72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4800" dirty="0" smtClean="0">
              <a:solidFill>
                <a:srgbClr val="C00000"/>
              </a:solidFill>
              <a:cs typeface="Aban Bold" pitchFamily="2" charset="-78"/>
            </a:endParaRPr>
          </a:p>
          <a:p>
            <a:pPr algn="ctr"/>
            <a:r>
              <a:rPr lang="fa-IR" sz="4000" b="1" dirty="0" smtClean="0">
                <a:solidFill>
                  <a:srgbClr val="C00000"/>
                </a:solidFill>
                <a:cs typeface="2  Yekan" panose="00000400000000000000" pitchFamily="2" charset="-78"/>
              </a:rPr>
              <a:t>چگونگی؟</a:t>
            </a:r>
            <a:endParaRPr lang="en-US" sz="4000" b="1" dirty="0" smtClean="0">
              <a:solidFill>
                <a:srgbClr val="C00000"/>
              </a:solidFill>
              <a:cs typeface="2  Yekan" panose="00000400000000000000" pitchFamily="2" charset="-78"/>
            </a:endParaRPr>
          </a:p>
          <a:p>
            <a:pPr algn="ctr"/>
            <a:endParaRPr lang="en-US" sz="4800" dirty="0">
              <a:solidFill>
                <a:srgbClr val="C00000"/>
              </a:solidFill>
              <a:cs typeface="Ab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3742771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7504" y="182088"/>
            <a:ext cx="8913968" cy="1099512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3600" dirty="0" smtClean="0">
                <a:solidFill>
                  <a:srgbClr val="002060"/>
                </a:solidFill>
                <a:cs typeface="B Titr" panose="00000700000000000000" pitchFamily="2" charset="-78"/>
              </a:rPr>
              <a:t>راه های صرفه جویی و ذخیره سازی</a:t>
            </a:r>
            <a:endParaRPr lang="en-US" sz="3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89849" y="252561"/>
            <a:ext cx="2699792" cy="9585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solidFill>
                  <a:srgbClr val="FFC000"/>
                </a:solidFill>
              </a:rPr>
              <a:t>اصل 4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808" y="2226440"/>
            <a:ext cx="8089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 rtl="1">
              <a:buFont typeface="Wingdings" panose="05000000000000000000" pitchFamily="2" charset="2"/>
              <a:buChar char="ü"/>
            </a:pPr>
            <a:r>
              <a:rPr lang="fa-IR" sz="6000" b="1" dirty="0">
                <a:solidFill>
                  <a:srgbClr val="FFC000"/>
                </a:solidFill>
                <a:cs typeface="2  Yekan" panose="00000400000000000000" pitchFamily="2" charset="-78"/>
              </a:rPr>
              <a:t>هر روز صبح كارهاي آن روز را فهرست كن و پس از اتمام هر مورد، آن را در فهرست خط بزن. </a:t>
            </a:r>
            <a:endParaRPr lang="en-US" sz="6000" b="1" dirty="0">
              <a:solidFill>
                <a:srgbClr val="FFC00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07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40" y="1625160"/>
            <a:ext cx="865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 rtl="1">
              <a:buFont typeface="Wingdings" panose="05000000000000000000" pitchFamily="2" charset="2"/>
              <a:buChar char="ü"/>
            </a:pPr>
            <a:r>
              <a:rPr lang="fa-IR" sz="6600" b="1" dirty="0">
                <a:solidFill>
                  <a:srgbClr val="FFC000"/>
                </a:solidFill>
                <a:cs typeface="2  Yekan" panose="00000400000000000000" pitchFamily="2" charset="-78"/>
              </a:rPr>
              <a:t>از زمان بيكاري خود با مطالعه، حفظ، يادگيري يا كارهاي سازنده بهره گير.</a:t>
            </a:r>
            <a:endParaRPr lang="en-US" sz="6600" b="1" dirty="0">
              <a:solidFill>
                <a:srgbClr val="FFC00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9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6045" y="2967335"/>
            <a:ext cx="2771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تقسیم زمان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مم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0"/>
            <a:ext cx="91178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53500"/>
            <a:ext cx="855042" cy="5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513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</a:pPr>
            <a:r>
              <a:rPr kumimoji="0" lang="fa-IR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مديريت زمان يعني: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513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00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492897"/>
            <a:ext cx="8712968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algn="ctr" rtl="1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00025" algn="l"/>
              </a:tabLst>
            </a:pPr>
            <a:r>
              <a:rPr kumimoji="0" lang="fa-IR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Yagut" pitchFamily="2" charset="-78"/>
              </a:rPr>
              <a:t>درست عمل كردن طبق برنامه‌اي صحيح و همه جانبه و پرهيز از كارها و رفتارهاي واكنشي، پراكنده و ناسنجيده؛</a:t>
            </a:r>
          </a:p>
          <a:p>
            <a:pPr marL="742950" lvl="0" indent="-742950" algn="ctr" rtl="1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00025" algn="l"/>
              </a:tabLst>
            </a:pP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44624" y="4621778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Yagut" pitchFamily="2" charset="-78"/>
              </a:rPr>
              <a:t>تسلط و حاكميت بر زمان و </a:t>
            </a:r>
            <a:r>
              <a:rPr lang="fa-IR" sz="4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Yagut" pitchFamily="2" charset="-78"/>
              </a:rPr>
              <a:t>مهار </a:t>
            </a:r>
            <a:endParaRPr lang="en-US" sz="44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Yagut" pitchFamily="2" charset="-78"/>
            </a:endParaRPr>
          </a:p>
          <a:p>
            <a:pPr algn="r" rtl="1"/>
            <a:r>
              <a:rPr lang="fa-IR" sz="4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Yagut" pitchFamily="2" charset="-78"/>
              </a:rPr>
              <a:t>نمودن آن؛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7979668" y="2852936"/>
            <a:ext cx="984820" cy="8640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1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26016" y="4430653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2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5344" y="602984"/>
            <a:ext cx="6580672" cy="150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>
                <a:solidFill>
                  <a:srgbClr val="002060"/>
                </a:solidFill>
                <a:cs typeface="B Titr" panose="00000700000000000000" pitchFamily="2" charset="-78"/>
              </a:rPr>
              <a:t>تعریف مدیریت زمان</a:t>
            </a:r>
            <a:endParaRPr lang="en-US" sz="6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1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680" y="963752"/>
            <a:ext cx="8600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 rtl="1">
              <a:buFont typeface="Wingdings" panose="05000000000000000000" pitchFamily="2" charset="2"/>
              <a:buChar char="ü"/>
            </a:pPr>
            <a:r>
              <a:rPr lang="fa-IR" sz="5400" b="1" dirty="0" smtClean="0">
                <a:solidFill>
                  <a:srgbClr val="FFC000"/>
                </a:solidFill>
                <a:cs typeface="2  Yekan" panose="00000400000000000000" pitchFamily="2" charset="-78"/>
              </a:rPr>
              <a:t>همه‌ </a:t>
            </a:r>
            <a:r>
              <a:rPr lang="fa-IR" sz="5400" b="1" dirty="0">
                <a:solidFill>
                  <a:srgbClr val="FFC000"/>
                </a:solidFill>
                <a:cs typeface="2  Yekan" panose="00000400000000000000" pitchFamily="2" charset="-78"/>
              </a:rPr>
              <a:t>لوازم و اقلام </a:t>
            </a:r>
            <a:r>
              <a:rPr lang="fa-IR" sz="5400" b="1" dirty="0" smtClean="0">
                <a:solidFill>
                  <a:srgbClr val="FFC000"/>
                </a:solidFill>
                <a:cs typeface="2  Yekan" panose="00000400000000000000" pitchFamily="2" charset="-78"/>
              </a:rPr>
              <a:t>مورد نياز </a:t>
            </a:r>
            <a:r>
              <a:rPr lang="fa-IR" sz="5400" b="1" dirty="0">
                <a:solidFill>
                  <a:srgbClr val="FFC000"/>
                </a:solidFill>
                <a:cs typeface="2  Yekan" panose="00000400000000000000" pitchFamily="2" charset="-78"/>
              </a:rPr>
              <a:t>براي هر كاري را پيش از شروع </a:t>
            </a:r>
            <a:r>
              <a:rPr lang="fa-IR" sz="5400" b="1" dirty="0" smtClean="0">
                <a:solidFill>
                  <a:srgbClr val="FFC000"/>
                </a:solidFill>
                <a:cs typeface="2  Yekan" panose="00000400000000000000" pitchFamily="2" charset="-78"/>
              </a:rPr>
              <a:t>نزد </a:t>
            </a:r>
            <a:r>
              <a:rPr lang="fa-IR" sz="5400" b="1" dirty="0">
                <a:solidFill>
                  <a:srgbClr val="FFC000"/>
                </a:solidFill>
                <a:cs typeface="2  Yekan" panose="00000400000000000000" pitchFamily="2" charset="-78"/>
              </a:rPr>
              <a:t>خود گردآوري كن، صرف‌نظر از </a:t>
            </a:r>
            <a:r>
              <a:rPr lang="fa-IR" sz="5400" b="1" dirty="0" smtClean="0">
                <a:solidFill>
                  <a:srgbClr val="FFC000"/>
                </a:solidFill>
                <a:cs typeface="2  Yekan" panose="00000400000000000000" pitchFamily="2" charset="-78"/>
              </a:rPr>
              <a:t>اينكه </a:t>
            </a:r>
            <a:r>
              <a:rPr lang="fa-IR" sz="5400" b="1" dirty="0">
                <a:solidFill>
                  <a:srgbClr val="FFC000"/>
                </a:solidFill>
                <a:cs typeface="2  Yekan" panose="00000400000000000000" pitchFamily="2" charset="-78"/>
              </a:rPr>
              <a:t>آن كار پختن غذا، نوشتن يك مقاله يا آمادگي براي يك سخنراني باشد. </a:t>
            </a:r>
            <a:endParaRPr lang="en-US" sz="5400" b="1" dirty="0">
              <a:solidFill>
                <a:srgbClr val="FFC00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867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680" y="1264392"/>
            <a:ext cx="8598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 rtl="1">
              <a:buFont typeface="Wingdings" panose="05000000000000000000" pitchFamily="2" charset="2"/>
              <a:buChar char="ü"/>
            </a:pPr>
            <a:r>
              <a:rPr lang="fa-IR" sz="4800" b="1" dirty="0">
                <a:solidFill>
                  <a:srgbClr val="FFC000"/>
                </a:solidFill>
                <a:cs typeface="2  Yekan" panose="00000400000000000000" pitchFamily="2" charset="-78"/>
              </a:rPr>
              <a:t>به قصد بنزين زدن به راه نيفت، بلكه هرگاه از كنار پمپ‌ بنزين سر راهت </a:t>
            </a:r>
            <a:r>
              <a:rPr lang="fa-IR" sz="4800" b="1" dirty="0" smtClean="0">
                <a:solidFill>
                  <a:srgbClr val="FFC000"/>
                </a:solidFill>
                <a:cs typeface="2  Yekan" panose="00000400000000000000" pitchFamily="2" charset="-78"/>
              </a:rPr>
              <a:t>مي‌گذري، </a:t>
            </a:r>
            <a:r>
              <a:rPr lang="fa-IR" sz="4800" b="1" dirty="0">
                <a:solidFill>
                  <a:srgbClr val="FFC000"/>
                </a:solidFill>
                <a:cs typeface="2  Yekan" panose="00000400000000000000" pitchFamily="2" charset="-78"/>
              </a:rPr>
              <a:t>باك بنزين ماشينت را پر كن. حتماً مواظب باش بنزين تمام نكني چون در اين صورت آدم گيج و منگي به نظر خواهي آمد. </a:t>
            </a:r>
            <a:endParaRPr lang="en-US" sz="4800" b="1" dirty="0">
              <a:solidFill>
                <a:srgbClr val="FFC00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15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4" y="602984"/>
            <a:ext cx="7936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 rtl="1">
              <a:buFont typeface="Wingdings" panose="05000000000000000000" pitchFamily="2" charset="2"/>
              <a:buChar char="ü"/>
            </a:pPr>
            <a:r>
              <a:rPr lang="fa-IR" sz="4800" b="1" dirty="0">
                <a:solidFill>
                  <a:srgbClr val="FFC000"/>
                </a:solidFill>
                <a:cs typeface="2  Yekan" panose="00000400000000000000" pitchFamily="2" charset="-78"/>
              </a:rPr>
              <a:t>اگر بايد پي كاري بروي يا خريدي </a:t>
            </a:r>
            <a:r>
              <a:rPr lang="fa-IR" sz="4800" b="1" dirty="0" smtClean="0">
                <a:solidFill>
                  <a:srgbClr val="FFC000"/>
                </a:solidFill>
                <a:cs typeface="2  Yekan" panose="00000400000000000000" pitchFamily="2" charset="-78"/>
              </a:rPr>
              <a:t>بكني، </a:t>
            </a:r>
            <a:r>
              <a:rPr lang="fa-IR" sz="4800" b="1" dirty="0">
                <a:solidFill>
                  <a:srgbClr val="FFC000"/>
                </a:solidFill>
                <a:cs typeface="2  Yekan" panose="00000400000000000000" pitchFamily="2" charset="-78"/>
              </a:rPr>
              <a:t>فهرستي از </a:t>
            </a:r>
            <a:r>
              <a:rPr lang="fa-IR" sz="4800" b="1" dirty="0" smtClean="0">
                <a:solidFill>
                  <a:srgbClr val="FFC000"/>
                </a:solidFill>
                <a:cs typeface="2  Yekan" panose="00000400000000000000" pitchFamily="2" charset="-78"/>
              </a:rPr>
              <a:t>همه‌ </a:t>
            </a:r>
            <a:r>
              <a:rPr lang="fa-IR" sz="4800" b="1" dirty="0">
                <a:solidFill>
                  <a:srgbClr val="FFC000"/>
                </a:solidFill>
                <a:cs typeface="2  Yekan" panose="00000400000000000000" pitchFamily="2" charset="-78"/>
              </a:rPr>
              <a:t>اقلام موردنياز و فعاليت‌هاي </a:t>
            </a:r>
            <a:r>
              <a:rPr lang="fa-IR" sz="4800" b="1" dirty="0" smtClean="0">
                <a:solidFill>
                  <a:srgbClr val="FFC000"/>
                </a:solidFill>
                <a:cs typeface="2  Yekan" panose="00000400000000000000" pitchFamily="2" charset="-78"/>
              </a:rPr>
              <a:t>لازم را </a:t>
            </a:r>
            <a:r>
              <a:rPr lang="fa-IR" sz="4800" b="1" dirty="0">
                <a:solidFill>
                  <a:srgbClr val="FFC000"/>
                </a:solidFill>
                <a:cs typeface="2  Yekan" panose="00000400000000000000" pitchFamily="2" charset="-78"/>
              </a:rPr>
              <a:t>تهيه كن و براي تهيه يا اجراي آن‌ها به گونه‌اي برنامه‌ريزي كن كه كم‌ترين مسافت را براي رسيدن به </a:t>
            </a:r>
            <a:r>
              <a:rPr lang="fa-IR" sz="4800" b="1" dirty="0" smtClean="0">
                <a:solidFill>
                  <a:srgbClr val="FFC000"/>
                </a:solidFill>
                <a:cs typeface="2  Yekan" panose="00000400000000000000" pitchFamily="2" charset="-78"/>
              </a:rPr>
              <a:t>همه‌ </a:t>
            </a:r>
            <a:r>
              <a:rPr lang="fa-IR" sz="4800" b="1" dirty="0">
                <a:solidFill>
                  <a:srgbClr val="FFC000"/>
                </a:solidFill>
                <a:cs typeface="2  Yekan" panose="00000400000000000000" pitchFamily="2" charset="-78"/>
              </a:rPr>
              <a:t>آنها طي كني. </a:t>
            </a:r>
            <a:endParaRPr lang="en-US" sz="4800" b="1" dirty="0">
              <a:solidFill>
                <a:srgbClr val="FFC00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035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3040" y="252561"/>
            <a:ext cx="5712160" cy="1099512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rgbClr val="002060"/>
                </a:solidFill>
                <a:cs typeface="B Titr" panose="00000700000000000000" pitchFamily="2" charset="-78"/>
              </a:rPr>
              <a:t>اصل توجه به ابزارها و وسیله ها</a:t>
            </a:r>
            <a:endParaRPr lang="en-US" sz="3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89849" y="252561"/>
            <a:ext cx="2699792" cy="9585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solidFill>
                  <a:srgbClr val="FFC000"/>
                </a:solidFill>
              </a:rPr>
              <a:t>اصل 5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8288" y="1985928"/>
            <a:ext cx="60410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cs typeface="2  Compset" panose="00000400000000000000" pitchFamily="2" charset="-78"/>
              </a:rPr>
              <a:t>«تجاري با ارّه‌اي از كار افتاده، سخت مشغول بريدن چوب بود.</a:t>
            </a:r>
            <a:endParaRPr lang="en-US" sz="4000" b="1" dirty="0">
              <a:cs typeface="2  Compset" panose="00000400000000000000" pitchFamily="2" charset="-78"/>
            </a:endParaRPr>
          </a:p>
          <a:p>
            <a:pPr algn="r" rtl="1"/>
            <a:r>
              <a:rPr lang="fa-IR" sz="4000" b="1" dirty="0">
                <a:cs typeface="2  Compset" panose="00000400000000000000" pitchFamily="2" charset="-78"/>
              </a:rPr>
              <a:t>فردي به او گفت: </a:t>
            </a:r>
            <a:endParaRPr lang="fa-IR" sz="4000" b="1" dirty="0" smtClean="0">
              <a:cs typeface="2  Compset" panose="00000400000000000000" pitchFamily="2" charset="-78"/>
            </a:endParaRPr>
          </a:p>
          <a:p>
            <a:pPr algn="r" rtl="1"/>
            <a:r>
              <a:rPr lang="fa-IR" sz="4000" b="1" dirty="0" smtClean="0">
                <a:cs typeface="2  Compset" panose="00000400000000000000" pitchFamily="2" charset="-78"/>
              </a:rPr>
              <a:t>ارّه‌ات </a:t>
            </a:r>
            <a:r>
              <a:rPr lang="fa-IR" sz="4000" b="1" dirty="0">
                <a:cs typeface="2  Compset" panose="00000400000000000000" pitchFamily="2" charset="-78"/>
              </a:rPr>
              <a:t>را تيز كن، تا چوب راحت‌تر و در زمان كم‌ترين بريده </a:t>
            </a:r>
            <a:r>
              <a:rPr lang="fa-IR" sz="4000" b="1" dirty="0" smtClean="0">
                <a:cs typeface="2  Compset" panose="00000400000000000000" pitchFamily="2" charset="-78"/>
              </a:rPr>
              <a:t>شود.</a:t>
            </a:r>
          </a:p>
          <a:p>
            <a:pPr algn="r" rtl="1"/>
            <a:r>
              <a:rPr lang="fa-IR" sz="4000" b="1" dirty="0" smtClean="0">
                <a:cs typeface="2  Compset" panose="00000400000000000000" pitchFamily="2" charset="-78"/>
              </a:rPr>
              <a:t> </a:t>
            </a:r>
            <a:r>
              <a:rPr lang="fa-IR" sz="6000" b="1" dirty="0" smtClean="0">
                <a:solidFill>
                  <a:srgbClr val="FFFF00"/>
                </a:solidFill>
                <a:cs typeface="2  Compset" panose="00000400000000000000" pitchFamily="2" charset="-78"/>
              </a:rPr>
              <a:t>«او گفت وقت </a:t>
            </a:r>
            <a:r>
              <a:rPr lang="fa-IR" sz="6000" b="1" dirty="0">
                <a:solidFill>
                  <a:srgbClr val="FFFF00"/>
                </a:solidFill>
                <a:cs typeface="2  Compset" panose="00000400000000000000" pitchFamily="2" charset="-78"/>
              </a:rPr>
              <a:t>ندارم!»</a:t>
            </a:r>
            <a:endParaRPr lang="en-US" sz="6000" b="1" dirty="0">
              <a:solidFill>
                <a:srgbClr val="FFFF00"/>
              </a:solidFill>
              <a:cs typeface="2  Compset" panose="00000400000000000000" pitchFamily="2" charset="-78"/>
            </a:endParaRPr>
          </a:p>
          <a:p>
            <a:pPr algn="r" rtl="1"/>
            <a:endParaRPr lang="en-US" sz="4000" b="1" dirty="0">
              <a:cs typeface="2 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7331239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25" y="1384648"/>
            <a:ext cx="8033736" cy="50069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69755" y="182088"/>
            <a:ext cx="6012800" cy="1099512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rgbClr val="002060"/>
                </a:solidFill>
                <a:cs typeface="B Titr" panose="00000700000000000000" pitchFamily="2" charset="-78"/>
              </a:rPr>
              <a:t>اصل استفاده از اوقات سوخته</a:t>
            </a:r>
            <a:endParaRPr lang="en-US" sz="3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89849" y="252561"/>
            <a:ext cx="2699792" cy="9585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solidFill>
                  <a:srgbClr val="FFC000"/>
                </a:solidFill>
              </a:rPr>
              <a:t>اصل 6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464" y="1745416"/>
            <a:ext cx="7696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r" rtl="1">
              <a:buFont typeface="+mj-lt"/>
              <a:buAutoNum type="arabicPeriod"/>
            </a:pPr>
            <a:r>
              <a:rPr lang="fa-IR" sz="3200" b="1" dirty="0" smtClean="0">
                <a:solidFill>
                  <a:srgbClr val="C00000"/>
                </a:solidFill>
                <a:cs typeface="2  Mitra" panose="00000400000000000000" pitchFamily="2" charset="-78"/>
              </a:rPr>
              <a:t>همراه </a:t>
            </a:r>
            <a:r>
              <a:rPr lang="fa-IR" sz="3200" b="1" dirty="0">
                <a:solidFill>
                  <a:srgbClr val="C00000"/>
                </a:solidFill>
                <a:cs typeface="2  Mitra" panose="00000400000000000000" pitchFamily="2" charset="-78"/>
              </a:rPr>
              <a:t>داشتن </a:t>
            </a:r>
            <a:r>
              <a:rPr lang="fa-IR" sz="3200" b="1" dirty="0" smtClean="0">
                <a:solidFill>
                  <a:srgbClr val="C00000"/>
                </a:solidFill>
                <a:cs typeface="2  Mitra" panose="00000400000000000000" pitchFamily="2" charset="-78"/>
              </a:rPr>
              <a:t>كتابی </a:t>
            </a:r>
            <a:r>
              <a:rPr lang="fa-IR" sz="3200" b="1" dirty="0">
                <a:solidFill>
                  <a:srgbClr val="C00000"/>
                </a:solidFill>
                <a:cs typeface="2  Mitra" panose="00000400000000000000" pitchFamily="2" charset="-78"/>
              </a:rPr>
              <a:t>كوچك براي مطالعه</a:t>
            </a:r>
            <a:endParaRPr lang="en-US" sz="3200" b="1" dirty="0">
              <a:solidFill>
                <a:srgbClr val="C00000"/>
              </a:solidFill>
              <a:cs typeface="2  Mitra" panose="00000400000000000000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3200" b="1" dirty="0">
                <a:solidFill>
                  <a:srgbClr val="C00000"/>
                </a:solidFill>
                <a:cs typeface="2  Mitra" panose="00000400000000000000" pitchFamily="2" charset="-78"/>
              </a:rPr>
              <a:t>همراه داشتن </a:t>
            </a:r>
            <a:r>
              <a:rPr lang="fa-IR" sz="3200" b="1" dirty="0" smtClean="0">
                <a:solidFill>
                  <a:srgbClr val="C00000"/>
                </a:solidFill>
                <a:cs typeface="2  Mitra" panose="00000400000000000000" pitchFamily="2" charset="-78"/>
              </a:rPr>
              <a:t>دفترچ ها‌ي </a:t>
            </a:r>
            <a:r>
              <a:rPr lang="fa-IR" sz="3200" b="1" dirty="0">
                <a:solidFill>
                  <a:srgbClr val="C00000"/>
                </a:solidFill>
                <a:cs typeface="2  Mitra" panose="00000400000000000000" pitchFamily="2" charset="-78"/>
              </a:rPr>
              <a:t>كوچك براي </a:t>
            </a:r>
            <a:r>
              <a:rPr lang="fa-IR" sz="3200" b="1" dirty="0" smtClean="0">
                <a:solidFill>
                  <a:srgbClr val="C00000"/>
                </a:solidFill>
                <a:cs typeface="2  Mitra" panose="00000400000000000000" pitchFamily="2" charset="-78"/>
              </a:rPr>
              <a:t>يادداشت‌</a:t>
            </a:r>
            <a:endParaRPr lang="en-US" sz="3200" b="1" dirty="0">
              <a:solidFill>
                <a:srgbClr val="C00000"/>
              </a:solidFill>
              <a:cs typeface="2  Mitra" panose="00000400000000000000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3200" b="1" dirty="0">
                <a:solidFill>
                  <a:srgbClr val="C00000"/>
                </a:solidFill>
                <a:cs typeface="2  Mitra" panose="00000400000000000000" pitchFamily="2" charset="-78"/>
              </a:rPr>
              <a:t>همراه داشتن </a:t>
            </a:r>
            <a:r>
              <a:rPr lang="fa-IR" sz="3200" b="1" dirty="0" smtClean="0">
                <a:solidFill>
                  <a:srgbClr val="C00000"/>
                </a:solidFill>
                <a:cs typeface="2  Mitra" panose="00000400000000000000" pitchFamily="2" charset="-78"/>
              </a:rPr>
              <a:t>ضبط‌صوتی </a:t>
            </a:r>
            <a:r>
              <a:rPr lang="fa-IR" sz="3200" b="1" dirty="0">
                <a:solidFill>
                  <a:srgbClr val="C00000"/>
                </a:solidFill>
                <a:cs typeface="2  Mitra" panose="00000400000000000000" pitchFamily="2" charset="-78"/>
              </a:rPr>
              <a:t>كوچك براي استفاده از نوارهاي مفيد و علمي در اوقات سوخته خصوصاً در سفرهاي برون‌شهري </a:t>
            </a:r>
            <a:endParaRPr lang="en-US" sz="3200" b="1" dirty="0">
              <a:solidFill>
                <a:srgbClr val="C00000"/>
              </a:solidFill>
              <a:cs typeface="2  Mitra" panose="00000400000000000000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3200" b="1" dirty="0">
                <a:solidFill>
                  <a:srgbClr val="C00000"/>
                </a:solidFill>
                <a:cs typeface="2  Mitra" panose="00000400000000000000" pitchFamily="2" charset="-78"/>
              </a:rPr>
              <a:t>حفظ بودن سوره‌هايي از قرآن و مرور محفوظات. </a:t>
            </a:r>
            <a:endParaRPr lang="en-US" sz="3200" b="1" dirty="0">
              <a:solidFill>
                <a:srgbClr val="C00000"/>
              </a:solidFill>
              <a:cs typeface="2  Mitra" panose="00000400000000000000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sz="3200" b="1" dirty="0">
                <a:solidFill>
                  <a:srgbClr val="C00000"/>
                </a:solidFill>
                <a:cs typeface="2  Mitra" panose="00000400000000000000" pitchFamily="2" charset="-78"/>
              </a:rPr>
              <a:t>تلاش براي ديدن خواب‌هاي مفيد </a:t>
            </a:r>
            <a:endParaRPr lang="en-US" sz="3200" b="1" dirty="0">
              <a:solidFill>
                <a:srgbClr val="C00000"/>
              </a:solidFill>
              <a:cs typeface="2  Mitra" panose="000004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3200" b="1" dirty="0">
                <a:solidFill>
                  <a:srgbClr val="C00000"/>
                </a:solidFill>
                <a:cs typeface="2  Mitra" panose="00000400000000000000" pitchFamily="2" charset="-78"/>
              </a:rPr>
              <a:t>تبديل كردن خواب و خوابگاه به عبادت و عبادتگاه</a:t>
            </a:r>
            <a:endParaRPr lang="en-US" sz="3200" b="1" dirty="0">
              <a:solidFill>
                <a:srgbClr val="C00000"/>
              </a:solidFill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0102517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755" y="182088"/>
            <a:ext cx="6012800" cy="1099512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rgbClr val="002060"/>
                </a:solidFill>
                <a:cs typeface="B Titr" panose="00000700000000000000" pitchFamily="2" charset="-78"/>
              </a:rPr>
              <a:t>اصل تطویل و با برکت کردن زمان</a:t>
            </a:r>
            <a:endParaRPr lang="en-US" sz="3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89849" y="252561"/>
            <a:ext cx="2699792" cy="9585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solidFill>
                  <a:srgbClr val="FFC000"/>
                </a:solidFill>
              </a:rPr>
              <a:t>اصل 7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99" y="1834539"/>
            <a:ext cx="82398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400" b="1" dirty="0">
                <a:solidFill>
                  <a:srgbClr val="FFC000"/>
                </a:solidFill>
                <a:cs typeface="2  Davat" panose="00000400000000000000" pitchFamily="2" charset="-78"/>
              </a:rPr>
              <a:t>دقت در عوامل معنوي افزايش طول </a:t>
            </a:r>
            <a:r>
              <a:rPr lang="fa-IR" sz="5400" b="1" dirty="0" smtClean="0">
                <a:solidFill>
                  <a:srgbClr val="FFC000"/>
                </a:solidFill>
                <a:cs typeface="2  Davat" panose="00000400000000000000" pitchFamily="2" charset="-78"/>
              </a:rPr>
              <a:t>عمر</a:t>
            </a:r>
            <a:r>
              <a:rPr lang="fa-IR" sz="4400" dirty="0" smtClean="0">
                <a:cs typeface="2  Davat" panose="00000400000000000000" pitchFamily="2" charset="-78"/>
              </a:rPr>
              <a:t>: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4400" dirty="0">
                <a:solidFill>
                  <a:srgbClr val="FFFF00"/>
                </a:solidFill>
                <a:cs typeface="2  Davat" panose="00000400000000000000" pitchFamily="2" charset="-78"/>
              </a:rPr>
              <a:t>با وضو </a:t>
            </a:r>
            <a:r>
              <a:rPr lang="fa-IR" sz="4400" dirty="0" smtClean="0">
                <a:solidFill>
                  <a:srgbClr val="FFFF00"/>
                </a:solidFill>
                <a:cs typeface="2  Davat" panose="00000400000000000000" pitchFamily="2" charset="-78"/>
              </a:rPr>
              <a:t>بودن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4400" dirty="0">
                <a:solidFill>
                  <a:srgbClr val="FFFF00"/>
                </a:solidFill>
                <a:cs typeface="2  Davat" panose="00000400000000000000" pitchFamily="2" charset="-78"/>
              </a:rPr>
              <a:t>دوري از گناه و </a:t>
            </a:r>
            <a:r>
              <a:rPr lang="fa-IR" sz="4400" dirty="0" smtClean="0">
                <a:solidFill>
                  <a:srgbClr val="FFFF00"/>
                </a:solidFill>
                <a:cs typeface="2  Davat" panose="00000400000000000000" pitchFamily="2" charset="-78"/>
              </a:rPr>
              <a:t>بدي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4400" dirty="0">
                <a:solidFill>
                  <a:srgbClr val="FFFF00"/>
                </a:solidFill>
                <a:cs typeface="2  Davat" panose="00000400000000000000" pitchFamily="2" charset="-78"/>
              </a:rPr>
              <a:t>لطف و احسان نسبت به </a:t>
            </a:r>
            <a:r>
              <a:rPr lang="fa-IR" sz="4400" dirty="0" smtClean="0">
                <a:solidFill>
                  <a:srgbClr val="FFFF00"/>
                </a:solidFill>
                <a:cs typeface="2  Davat" panose="00000400000000000000" pitchFamily="2" charset="-78"/>
              </a:rPr>
              <a:t>خانواده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4400" dirty="0">
                <a:solidFill>
                  <a:srgbClr val="FFFF00"/>
                </a:solidFill>
                <a:cs typeface="2  Davat" panose="00000400000000000000" pitchFamily="2" charset="-78"/>
              </a:rPr>
              <a:t>شادمان كردن پدر و </a:t>
            </a:r>
            <a:r>
              <a:rPr lang="fa-IR" sz="4400" dirty="0" smtClean="0">
                <a:solidFill>
                  <a:srgbClr val="FFFF00"/>
                </a:solidFill>
                <a:cs typeface="2  Davat" panose="00000400000000000000" pitchFamily="2" charset="-78"/>
              </a:rPr>
              <a:t>مادر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4400" dirty="0" smtClean="0">
                <a:solidFill>
                  <a:srgbClr val="FFFF00"/>
                </a:solidFill>
                <a:cs typeface="2  Davat" panose="00000400000000000000" pitchFamily="2" charset="-78"/>
              </a:rPr>
              <a:t>سحرخيزي</a:t>
            </a:r>
          </a:p>
        </p:txBody>
      </p:sp>
    </p:spTree>
    <p:extLst>
      <p:ext uri="{BB962C8B-B14F-4D97-AF65-F5344CB8AC3E}">
        <p14:creationId xmlns:p14="http://schemas.microsoft.com/office/powerpoint/2010/main" val="666949649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472" y="1084008"/>
            <a:ext cx="63735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4000" b="1" dirty="0">
                <a:solidFill>
                  <a:srgbClr val="FFFF00"/>
                </a:solidFill>
                <a:cs typeface="2  Davat" panose="00000400000000000000" pitchFamily="2" charset="-78"/>
              </a:rPr>
              <a:t>نداشتن بدهكاري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4000" b="1" dirty="0">
                <a:solidFill>
                  <a:srgbClr val="FFFF00"/>
                </a:solidFill>
                <a:cs typeface="2  Davat" panose="00000400000000000000" pitchFamily="2" charset="-78"/>
              </a:rPr>
              <a:t>كنترل عمل زناشويي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4000" b="1" dirty="0">
                <a:solidFill>
                  <a:srgbClr val="FFFF00"/>
                </a:solidFill>
                <a:cs typeface="2  Davat" panose="00000400000000000000" pitchFamily="2" charset="-78"/>
              </a:rPr>
              <a:t>تحصيل علم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4000" b="1" dirty="0">
                <a:solidFill>
                  <a:srgbClr val="FFFF00"/>
                </a:solidFill>
                <a:cs typeface="2  Davat" panose="00000400000000000000" pitchFamily="2" charset="-78"/>
              </a:rPr>
              <a:t>صدقه دادن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4000" b="1" dirty="0">
                <a:solidFill>
                  <a:srgbClr val="FFFF00"/>
                </a:solidFill>
                <a:cs typeface="2  Davat" panose="00000400000000000000" pitchFamily="2" charset="-78"/>
              </a:rPr>
              <a:t>احسان به مردم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4000" b="1" dirty="0">
                <a:solidFill>
                  <a:srgbClr val="FFFF00"/>
                </a:solidFill>
                <a:cs typeface="2  Davat" panose="00000400000000000000" pitchFamily="2" charset="-78"/>
              </a:rPr>
              <a:t>صلح رحم و استحكام پيوندهاي اخلاقي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fa-IR" sz="4000" b="1" dirty="0">
                <a:solidFill>
                  <a:srgbClr val="FFFF00"/>
                </a:solidFill>
                <a:cs typeface="2  Davat" panose="00000400000000000000" pitchFamily="2" charset="-78"/>
              </a:rPr>
              <a:t>حسن خلق و گريز از رذائل اخلاقي</a:t>
            </a:r>
            <a:endParaRPr lang="en-US" sz="4000" b="1" dirty="0">
              <a:solidFill>
                <a:srgbClr val="FFFF00"/>
              </a:solidFill>
              <a:cs typeface="2  Davat" panose="00000400000000000000" pitchFamily="2" charset="-78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000" b="1" dirty="0">
              <a:solidFill>
                <a:srgbClr val="FFFF00"/>
              </a:solidFill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9175566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ظی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46" y="395968"/>
            <a:ext cx="4741593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75337" y="4811944"/>
            <a:ext cx="437221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Yekan" panose="00000400000000000000" pitchFamily="2" charset="-78"/>
              </a:rPr>
              <a:t>دزدان وقت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789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94112" y="723468"/>
            <a:ext cx="55263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5400" b="1" dirty="0"/>
              <a:t>1. عادات </a:t>
            </a:r>
            <a:r>
              <a:rPr lang="fa-IR" sz="5400" b="1" dirty="0" smtClean="0"/>
              <a:t>غلط؛ </a:t>
            </a:r>
            <a:endParaRPr lang="en-US" sz="5400" dirty="0"/>
          </a:p>
          <a:p>
            <a:pPr algn="r" rtl="1"/>
            <a:r>
              <a:rPr lang="fa-IR" sz="5400" b="1" dirty="0"/>
              <a:t>2. </a:t>
            </a:r>
            <a:r>
              <a:rPr lang="fa-IR" sz="5400" b="1" dirty="0" smtClean="0"/>
              <a:t>بي‌نظمي؛ </a:t>
            </a:r>
            <a:endParaRPr lang="en-US" sz="5400" dirty="0"/>
          </a:p>
          <a:p>
            <a:pPr algn="r" rtl="1"/>
            <a:r>
              <a:rPr lang="fa-IR" sz="5400" b="1" dirty="0"/>
              <a:t>3. </a:t>
            </a:r>
            <a:r>
              <a:rPr lang="fa-IR" sz="5400" b="1" dirty="0" smtClean="0"/>
              <a:t>بي‌برنامگي؛</a:t>
            </a:r>
            <a:endParaRPr lang="en-US" sz="5400" dirty="0"/>
          </a:p>
          <a:p>
            <a:pPr algn="r" rtl="1"/>
            <a:r>
              <a:rPr lang="fa-IR" sz="5400" b="1" dirty="0"/>
              <a:t>4. خواب </a:t>
            </a:r>
            <a:r>
              <a:rPr lang="fa-IR" sz="5400" b="1" dirty="0" smtClean="0"/>
              <a:t>زياد؛ </a:t>
            </a:r>
            <a:endParaRPr lang="en-US" sz="5400" dirty="0"/>
          </a:p>
          <a:p>
            <a:pPr algn="r" rtl="1"/>
            <a:r>
              <a:rPr lang="fa-IR" sz="5400" b="1" dirty="0"/>
              <a:t>5. سؤالات </a:t>
            </a:r>
            <a:r>
              <a:rPr lang="fa-IR" sz="5400" b="1" dirty="0" smtClean="0"/>
              <a:t>بي‌جا؛ </a:t>
            </a:r>
            <a:endParaRPr lang="en-US" sz="5400" dirty="0"/>
          </a:p>
          <a:p>
            <a:pPr algn="r" rtl="1"/>
            <a:r>
              <a:rPr lang="fa-IR" sz="5400" b="1" dirty="0"/>
              <a:t>6. </a:t>
            </a:r>
            <a:r>
              <a:rPr lang="fa-IR" sz="5400" b="1" dirty="0" smtClean="0"/>
              <a:t>واگذاري</a:t>
            </a:r>
            <a:r>
              <a:rPr lang="en-US" sz="5400" b="1" dirty="0" smtClean="0"/>
              <a:t> </a:t>
            </a:r>
            <a:r>
              <a:rPr lang="fa-IR" sz="5400" b="1" dirty="0" smtClean="0"/>
              <a:t>نکردن</a:t>
            </a:r>
            <a:endParaRPr lang="en-US" sz="5400" b="1" dirty="0" smtClean="0"/>
          </a:p>
          <a:p>
            <a:pPr algn="r" rtl="1"/>
            <a:r>
              <a:rPr lang="fa-IR" sz="5400" b="1" dirty="0" smtClean="0"/>
              <a:t> </a:t>
            </a:r>
            <a:r>
              <a:rPr lang="fa-IR" sz="5400" b="1" dirty="0"/>
              <a:t>امور به ديگران ؛ </a:t>
            </a:r>
            <a:endParaRPr lang="en-US" sz="5400" dirty="0"/>
          </a:p>
        </p:txBody>
      </p:sp>
      <p:pic>
        <p:nvPicPr>
          <p:cNvPr id="8194" name="Picture 2" descr="تت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548680"/>
            <a:ext cx="3130947" cy="24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hadibi\Downloads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9526"/>
            <a:ext cx="3231802" cy="32318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800" b="1" dirty="0"/>
              <a:t>7. </a:t>
            </a:r>
            <a:r>
              <a:rPr lang="fa-IR" sz="4800" b="1" dirty="0" smtClean="0"/>
              <a:t>مشورت نکردن </a:t>
            </a:r>
            <a:r>
              <a:rPr lang="fa-IR" sz="4800" b="1" dirty="0"/>
              <a:t>با افراد </a:t>
            </a:r>
            <a:r>
              <a:rPr lang="fa-IR" sz="4800" b="1" dirty="0" smtClean="0"/>
              <a:t>خبره؛ </a:t>
            </a:r>
            <a:endParaRPr lang="en-US" sz="4800" dirty="0"/>
          </a:p>
          <a:p>
            <a:pPr algn="r" rtl="1"/>
            <a:r>
              <a:rPr lang="fa-IR" sz="4800" b="1" dirty="0"/>
              <a:t>8. تلفن، موبايل، راديو و </a:t>
            </a:r>
            <a:r>
              <a:rPr lang="fa-IR" sz="4800" b="1" dirty="0" smtClean="0"/>
              <a:t>تلويزيون؛ </a:t>
            </a:r>
            <a:endParaRPr lang="en-US" sz="4800" dirty="0"/>
          </a:p>
          <a:p>
            <a:pPr algn="r" rtl="1"/>
            <a:r>
              <a:rPr lang="fa-IR" sz="4800" b="1" dirty="0"/>
              <a:t>9. شركت در جلسات اضافي و</a:t>
            </a:r>
            <a:endParaRPr lang="en-US" sz="4800" dirty="0"/>
          </a:p>
          <a:p>
            <a:pPr algn="r" rtl="1"/>
            <a:r>
              <a:rPr lang="fa-IR" sz="4800" b="1" dirty="0" smtClean="0"/>
              <a:t>مباحث </a:t>
            </a:r>
            <a:r>
              <a:rPr lang="fa-IR" sz="4800" b="1" dirty="0"/>
              <a:t>غير </a:t>
            </a:r>
            <a:r>
              <a:rPr lang="fa-IR" sz="4800" b="1" dirty="0" smtClean="0"/>
              <a:t>ضروري؛ </a:t>
            </a:r>
            <a:endParaRPr lang="en-US" sz="4800" dirty="0"/>
          </a:p>
          <a:p>
            <a:pPr algn="r" rtl="1"/>
            <a:r>
              <a:rPr lang="fa-IR" sz="4800" b="1" dirty="0"/>
              <a:t>10. </a:t>
            </a:r>
            <a:r>
              <a:rPr lang="fa-IR" sz="4800" b="1" dirty="0" smtClean="0"/>
              <a:t>اولويت‌بندي نکردن كارها؛ </a:t>
            </a:r>
            <a:endParaRPr lang="en-US" sz="4800" dirty="0"/>
          </a:p>
          <a:p>
            <a:pPr algn="r" rtl="1"/>
            <a:r>
              <a:rPr lang="fa-IR" sz="4800" b="1" dirty="0"/>
              <a:t>11. ديدارهاي بدون </a:t>
            </a:r>
            <a:r>
              <a:rPr lang="fa-IR" sz="4800" b="1" dirty="0" smtClean="0"/>
              <a:t>برنامه‌</a:t>
            </a:r>
          </a:p>
          <a:p>
            <a:pPr algn="r" rtl="1"/>
            <a:r>
              <a:rPr lang="fa-IR" sz="4800" b="1" dirty="0" smtClean="0"/>
              <a:t> </a:t>
            </a:r>
            <a:r>
              <a:rPr lang="fa-IR" sz="4800" b="1" dirty="0"/>
              <a:t>قبلي و مراجعات </a:t>
            </a:r>
            <a:r>
              <a:rPr lang="fa-IR" sz="4800" b="1" dirty="0" smtClean="0"/>
              <a:t>نابهنگام؛ </a:t>
            </a:r>
            <a:endParaRPr lang="en-US" sz="4800" dirty="0"/>
          </a:p>
        </p:txBody>
      </p:sp>
      <p:pic>
        <p:nvPicPr>
          <p:cNvPr id="9218" name="Picture 2" descr="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6" y="404664"/>
            <a:ext cx="1717774" cy="1684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hadibi\Downloads\albooooom\download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088232" cy="1827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hadibi\Downloads\13405360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759968" cy="206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656" y="903624"/>
            <a:ext cx="8567872" cy="58324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en-US" sz="36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.</a:t>
            </a:r>
            <a:r>
              <a:rPr lang="en-US" sz="48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1</a:t>
            </a:r>
            <a:r>
              <a:rPr lang="fa-IR" sz="36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عمر </a:t>
            </a:r>
            <a:r>
              <a:rPr lang="fa-IR" sz="3600" b="1" dirty="0">
                <a:solidFill>
                  <a:srgbClr val="002060"/>
                </a:solidFill>
                <a:cs typeface="2  Yekan" panose="00000400000000000000" pitchFamily="2" charset="-78"/>
              </a:rPr>
              <a:t>و زمان قابل بازگشت نيست.</a:t>
            </a:r>
            <a:r>
              <a:rPr lang="fa-IR" sz="3600" b="1" dirty="0">
                <a:cs typeface="2  Yekan" panose="00000400000000000000" pitchFamily="2" charset="-78"/>
              </a:rPr>
              <a:t> </a:t>
            </a:r>
            <a:endParaRPr lang="en-US" sz="3600" dirty="0">
              <a:cs typeface="2  Yekan" panose="00000400000000000000" pitchFamily="2" charset="-78"/>
            </a:endParaRPr>
          </a:p>
          <a:p>
            <a:pPr lvl="0" algn="r" rtl="1"/>
            <a:r>
              <a:rPr lang="en-US" sz="3600" b="1" dirty="0" smtClean="0">
                <a:cs typeface="2  Yekan" panose="00000400000000000000" pitchFamily="2" charset="-78"/>
              </a:rPr>
              <a:t>.</a:t>
            </a:r>
            <a:r>
              <a:rPr lang="en-US" sz="44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2</a:t>
            </a:r>
            <a:r>
              <a:rPr lang="fa-IR" sz="36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گذشت </a:t>
            </a:r>
            <a:r>
              <a:rPr lang="fa-IR" sz="3600" b="1" dirty="0">
                <a:solidFill>
                  <a:srgbClr val="002060"/>
                </a:solidFill>
                <a:cs typeface="2  Yekan" panose="00000400000000000000" pitchFamily="2" charset="-78"/>
              </a:rPr>
              <a:t>زمان، محسوس و ملموس نيست. </a:t>
            </a:r>
            <a:endParaRPr lang="en-US" sz="3600" dirty="0">
              <a:solidFill>
                <a:srgbClr val="002060"/>
              </a:solidFill>
              <a:cs typeface="2  Yekan" panose="00000400000000000000" pitchFamily="2" charset="-78"/>
            </a:endParaRPr>
          </a:p>
          <a:p>
            <a:pPr lvl="0" algn="r" rtl="1"/>
            <a:r>
              <a:rPr lang="en-US" sz="40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.</a:t>
            </a:r>
            <a:r>
              <a:rPr lang="en-US" sz="48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3</a:t>
            </a:r>
            <a:r>
              <a:rPr lang="fa-IR" sz="40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زمان </a:t>
            </a:r>
            <a:r>
              <a:rPr lang="fa-IR" sz="4000" b="1" dirty="0">
                <a:solidFill>
                  <a:srgbClr val="002060"/>
                </a:solidFill>
                <a:cs typeface="2  Yekan" panose="00000400000000000000" pitchFamily="2" charset="-78"/>
              </a:rPr>
              <a:t>با هيچ چيز قابل معاوضه نيست، </a:t>
            </a:r>
            <a:r>
              <a:rPr lang="fa-IR" sz="40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حتي </a:t>
            </a:r>
            <a:r>
              <a:rPr lang="fa-IR" sz="4000" b="1" dirty="0">
                <a:solidFill>
                  <a:srgbClr val="002060"/>
                </a:solidFill>
                <a:cs typeface="2  Yekan" panose="00000400000000000000" pitchFamily="2" charset="-78"/>
              </a:rPr>
              <a:t>با سرمايه‌هاي كلان مادّي، چون با وقت مي‌توان آن‌ها را بدست آورد ولي </a:t>
            </a:r>
            <a:r>
              <a:rPr lang="fa-IR" sz="40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با </a:t>
            </a:r>
            <a:r>
              <a:rPr lang="fa-IR" sz="4000" b="1" dirty="0">
                <a:solidFill>
                  <a:srgbClr val="002060"/>
                </a:solidFill>
                <a:cs typeface="2  Yekan" panose="00000400000000000000" pitchFamily="2" charset="-78"/>
              </a:rPr>
              <a:t>سرمايه‌هاي مادّي نمي‌توان وقت را حاصل نمود. </a:t>
            </a:r>
            <a:endParaRPr lang="en-US" sz="4000" dirty="0">
              <a:solidFill>
                <a:srgbClr val="002060"/>
              </a:solidFill>
              <a:cs typeface="2  Yekan" panose="00000400000000000000" pitchFamily="2" charset="-78"/>
            </a:endParaRPr>
          </a:p>
          <a:p>
            <a:pPr lvl="0" algn="r" rtl="1"/>
            <a:r>
              <a:rPr lang="en-US" sz="4000" b="1" dirty="0" smtClean="0">
                <a:cs typeface="2  Yekan" panose="00000400000000000000" pitchFamily="2" charset="-78"/>
              </a:rPr>
              <a:t>.</a:t>
            </a:r>
            <a:r>
              <a:rPr lang="en-US" sz="48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4</a:t>
            </a:r>
            <a:r>
              <a:rPr lang="fa-IR" sz="40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ز</a:t>
            </a:r>
            <a:r>
              <a:rPr lang="fa-IR" sz="36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مان‌هاي </a:t>
            </a:r>
            <a:r>
              <a:rPr lang="fa-IR" sz="3600" b="1" dirty="0">
                <a:solidFill>
                  <a:srgbClr val="002060"/>
                </a:solidFill>
                <a:cs typeface="2  Yekan" panose="00000400000000000000" pitchFamily="2" charset="-78"/>
              </a:rPr>
              <a:t>مفيد و حتّي اوقات فراغت و اوقات سوخته قابليت برنامه‌ريزي و بهينه‌سازي دارد. </a:t>
            </a:r>
            <a:endParaRPr lang="en-US" sz="3600" dirty="0">
              <a:solidFill>
                <a:srgbClr val="002060"/>
              </a:solidFill>
              <a:cs typeface="2  Yekan" panose="00000400000000000000" pitchFamily="2" charset="-78"/>
            </a:endParaRPr>
          </a:p>
          <a:p>
            <a:pPr marL="571500" lvl="0" indent="-571500" algn="r" rtl="1">
              <a:buFont typeface="Wingdings" pitchFamily="2" charset="2"/>
              <a:buChar char="q"/>
            </a:pPr>
            <a:endParaRPr lang="en-US" sz="3600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53" y="0"/>
            <a:ext cx="9144553" cy="7647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Yekan" panose="00000400000000000000" pitchFamily="2" charset="-78"/>
              </a:rPr>
              <a:t>چرایی نیاز به مدیریت زمان</a:t>
            </a:r>
            <a:endParaRPr lang="en-US" sz="4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09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400" b="1" dirty="0"/>
              <a:t>12. پرداختن به اهداف جزئي و </a:t>
            </a:r>
            <a:r>
              <a:rPr lang="fa-IR" sz="4400" b="1" dirty="0" smtClean="0"/>
              <a:t>غيرمهم؛ </a:t>
            </a:r>
            <a:endParaRPr lang="en-US" sz="4400" dirty="0"/>
          </a:p>
          <a:p>
            <a:pPr algn="r" rtl="1"/>
            <a:r>
              <a:rPr lang="fa-IR" sz="4400" b="1" dirty="0"/>
              <a:t>13. </a:t>
            </a:r>
            <a:r>
              <a:rPr lang="fa-IR" sz="4400" b="1" dirty="0" smtClean="0"/>
              <a:t>ديرآمدن </a:t>
            </a:r>
            <a:r>
              <a:rPr lang="fa-IR" sz="4400" b="1" dirty="0"/>
              <a:t>و زود </a:t>
            </a:r>
            <a:r>
              <a:rPr lang="fa-IR" sz="4400" b="1" dirty="0" smtClean="0"/>
              <a:t>رفتن؛ </a:t>
            </a:r>
            <a:endParaRPr lang="en-US" sz="4400" dirty="0"/>
          </a:p>
          <a:p>
            <a:pPr algn="r" rtl="1"/>
            <a:r>
              <a:rPr lang="fa-IR" sz="4400" b="1" dirty="0"/>
              <a:t>14. طول دادن مكالمات و </a:t>
            </a:r>
            <a:r>
              <a:rPr lang="fa-IR" sz="4400" b="1" dirty="0" smtClean="0"/>
              <a:t>صرف غذا؛</a:t>
            </a:r>
            <a:endParaRPr lang="en-US" sz="4400" dirty="0"/>
          </a:p>
          <a:p>
            <a:pPr algn="r" rtl="1"/>
            <a:r>
              <a:rPr lang="fa-IR" sz="4400" b="1" dirty="0"/>
              <a:t>15. گفتگوهاي خصوصي و </a:t>
            </a:r>
            <a:r>
              <a:rPr lang="fa-IR" sz="4400" b="1" dirty="0" smtClean="0"/>
              <a:t>دوستانه؛ </a:t>
            </a:r>
            <a:endParaRPr lang="en-US" sz="4400" dirty="0"/>
          </a:p>
          <a:p>
            <a:pPr algn="r" rtl="1"/>
            <a:r>
              <a:rPr lang="fa-IR" sz="4400" b="1" dirty="0"/>
              <a:t>16. مطالعه كتب و مجلاّت </a:t>
            </a:r>
            <a:r>
              <a:rPr lang="fa-IR" sz="4400" b="1" dirty="0" smtClean="0"/>
              <a:t>غيرمفيد؛ </a:t>
            </a:r>
            <a:endParaRPr lang="en-US" sz="4400" dirty="0"/>
          </a:p>
          <a:p>
            <a:pPr algn="r" rtl="1"/>
            <a:r>
              <a:rPr lang="fa-IR" sz="4400" b="1" dirty="0"/>
              <a:t>17. وسواس و تكرار </a:t>
            </a:r>
            <a:r>
              <a:rPr lang="fa-IR" sz="4400" b="1" dirty="0" smtClean="0"/>
              <a:t>كارها؛ </a:t>
            </a:r>
            <a:endParaRPr lang="en-US" sz="4400" dirty="0"/>
          </a:p>
          <a:p>
            <a:pPr algn="r"/>
            <a:r>
              <a:rPr lang="fa-IR" sz="4400" b="1" dirty="0"/>
              <a:t>18. </a:t>
            </a:r>
            <a:r>
              <a:rPr lang="fa-IR" sz="4400" b="1" dirty="0" smtClean="0"/>
              <a:t>دقت نکردن </a:t>
            </a:r>
            <a:r>
              <a:rPr lang="fa-IR" sz="4400" b="1" dirty="0"/>
              <a:t>در انتخاب </a:t>
            </a:r>
            <a:r>
              <a:rPr lang="fa-IR" sz="4400" b="1" dirty="0" smtClean="0"/>
              <a:t>ابزار</a:t>
            </a:r>
            <a:endParaRPr lang="en-US" sz="4400" b="1" dirty="0" smtClean="0"/>
          </a:p>
          <a:p>
            <a:pPr algn="r"/>
            <a:r>
              <a:rPr lang="fa-IR" sz="4400" b="1" dirty="0" smtClean="0"/>
              <a:t> </a:t>
            </a:r>
            <a:r>
              <a:rPr lang="fa-IR" sz="4400" b="1" dirty="0"/>
              <a:t>كارآمد براي رسيدن به </a:t>
            </a:r>
            <a:r>
              <a:rPr lang="fa-IR" sz="4400" b="1" dirty="0" smtClean="0"/>
              <a:t>اهداف؛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3124665"/>
      </p:ext>
    </p:extLst>
  </p:cSld>
  <p:clrMapOvr>
    <a:masterClrMapping/>
  </p:clrMapOvr>
  <p:transition spd="slow">
    <p:comb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27648" y="188640"/>
            <a:ext cx="62208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/>
              <a:t>19. </a:t>
            </a:r>
            <a:r>
              <a:rPr lang="fa-IR" sz="3600" b="1" dirty="0"/>
              <a:t>انتخاب راه‌هاي دور و نامناسب براي رسيدن به </a:t>
            </a:r>
            <a:r>
              <a:rPr lang="fa-IR" sz="3600" b="1" dirty="0" smtClean="0"/>
              <a:t>اهداف؛ </a:t>
            </a:r>
            <a:endParaRPr lang="en-US" sz="3600" dirty="0"/>
          </a:p>
          <a:p>
            <a:pPr algn="r" rtl="1"/>
            <a:r>
              <a:rPr lang="fa-IR" sz="3600" b="1" dirty="0"/>
              <a:t>20. رفت و آمدهاي </a:t>
            </a:r>
            <a:r>
              <a:rPr lang="fa-IR" sz="3600" b="1" dirty="0" smtClean="0"/>
              <a:t>غيرمفيد؛ </a:t>
            </a:r>
            <a:endParaRPr lang="en-US" sz="3600" dirty="0"/>
          </a:p>
          <a:p>
            <a:pPr algn="r" rtl="1"/>
            <a:r>
              <a:rPr lang="fa-IR" sz="3600" b="1" dirty="0"/>
              <a:t>21. تسويف </a:t>
            </a:r>
            <a:r>
              <a:rPr lang="fa-IR" sz="3600" b="1" dirty="0" smtClean="0"/>
              <a:t>؛</a:t>
            </a:r>
            <a:endParaRPr lang="en-US" sz="3600" dirty="0"/>
          </a:p>
          <a:p>
            <a:pPr algn="r" rtl="1"/>
            <a:r>
              <a:rPr lang="fa-IR" sz="3600" b="1" dirty="0"/>
              <a:t>22. بيش از حد در خانه </a:t>
            </a:r>
            <a:r>
              <a:rPr lang="fa-IR" sz="3600" b="1" dirty="0" smtClean="0"/>
              <a:t>ماندن؛ </a:t>
            </a:r>
            <a:endParaRPr lang="en-US" sz="3600" dirty="0"/>
          </a:p>
          <a:p>
            <a:pPr algn="r" rtl="1"/>
            <a:r>
              <a:rPr lang="fa-IR" sz="3600" b="1" dirty="0"/>
              <a:t>23. تنبلي و </a:t>
            </a:r>
            <a:r>
              <a:rPr lang="fa-IR" sz="3600" b="1" dirty="0" smtClean="0"/>
              <a:t>بي‌حوصلگي؛ </a:t>
            </a:r>
            <a:endParaRPr lang="en-US" sz="3600" dirty="0"/>
          </a:p>
          <a:p>
            <a:pPr algn="r" rtl="1"/>
            <a:r>
              <a:rPr lang="fa-IR" sz="3600" b="1" dirty="0"/>
              <a:t>24. </a:t>
            </a:r>
            <a:r>
              <a:rPr lang="fa-IR" sz="3600" b="1" dirty="0" smtClean="0"/>
              <a:t>شتابزدگي؛ </a:t>
            </a:r>
            <a:endParaRPr lang="en-US" sz="3600" dirty="0"/>
          </a:p>
          <a:p>
            <a:pPr algn="r" rtl="1"/>
            <a:r>
              <a:rPr lang="fa-IR" sz="3600" b="1" dirty="0"/>
              <a:t>25. رفاه‌زدگي و </a:t>
            </a:r>
            <a:r>
              <a:rPr lang="fa-IR" sz="3600" b="1" dirty="0" smtClean="0"/>
              <a:t>تجمل‌گرائي؛ </a:t>
            </a:r>
            <a:endParaRPr lang="en-US" sz="3600" dirty="0"/>
          </a:p>
          <a:p>
            <a:pPr algn="r" rtl="1"/>
            <a:r>
              <a:rPr lang="fa-IR" sz="3600" b="1" dirty="0"/>
              <a:t>26. دخالت‌هاي </a:t>
            </a:r>
            <a:r>
              <a:rPr lang="fa-IR" sz="3600" b="1" dirty="0" smtClean="0"/>
              <a:t>بی مورد در </a:t>
            </a:r>
            <a:r>
              <a:rPr lang="fa-IR" sz="3600" b="1" dirty="0"/>
              <a:t>كار </a:t>
            </a:r>
            <a:r>
              <a:rPr lang="fa-IR" sz="3600" b="1" dirty="0" smtClean="0"/>
              <a:t>ديگران؛</a:t>
            </a:r>
            <a:endParaRPr lang="en-US" sz="3600" dirty="0"/>
          </a:p>
          <a:p>
            <a:pPr algn="r" rtl="1"/>
            <a:r>
              <a:rPr lang="fa-IR" sz="3600" b="1" dirty="0"/>
              <a:t>27. دغدغه‌ها و مشغوليت‌هاي ذهني، خستگي و خواطر </a:t>
            </a:r>
            <a:r>
              <a:rPr lang="fa-IR" sz="3600" b="1" dirty="0" smtClean="0"/>
              <a:t>منفي؛ </a:t>
            </a:r>
            <a:endParaRPr lang="en-US" sz="3600" dirty="0"/>
          </a:p>
          <a:p>
            <a:pPr algn="r"/>
            <a:endParaRPr lang="en-US" sz="3600" dirty="0"/>
          </a:p>
        </p:txBody>
      </p:sp>
      <p:pic>
        <p:nvPicPr>
          <p:cNvPr id="12290" name="Picture 2" descr="C:\Users\hadibi\Downloads\303815_stock-photo-stealthy-thi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5800"/>
            <a:ext cx="2647904" cy="283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710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lick.wav"/>
          </p:stSnd>
        </p:sndAc>
      </p:transition>
    </mc:Choice>
    <mc:Fallback xmlns="">
      <p:transition spd="slow">
        <p:checker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47264" y="361633"/>
            <a:ext cx="6614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/>
              <a:t>28. </a:t>
            </a:r>
            <a:r>
              <a:rPr lang="fa-IR" sz="3600" b="1" dirty="0"/>
              <a:t>سلام و تعارف بيش از حد با </a:t>
            </a:r>
            <a:endParaRPr lang="en-US" sz="3600" dirty="0"/>
          </a:p>
          <a:p>
            <a:pPr algn="r" rtl="1"/>
            <a:r>
              <a:rPr lang="fa-IR" sz="3600" b="1" dirty="0"/>
              <a:t>سايرين در برخوردهاي شخصي </a:t>
            </a:r>
            <a:endParaRPr lang="en-US" sz="3600" dirty="0"/>
          </a:p>
          <a:p>
            <a:pPr algn="r" rtl="1"/>
            <a:r>
              <a:rPr lang="fa-IR" sz="3600" b="1" dirty="0"/>
              <a:t>و رودربايستي داشتن با </a:t>
            </a:r>
            <a:r>
              <a:rPr lang="fa-IR" sz="3600" b="1" dirty="0" smtClean="0"/>
              <a:t>ديگران؛</a:t>
            </a:r>
            <a:endParaRPr lang="en-US" sz="3600" dirty="0"/>
          </a:p>
          <a:p>
            <a:pPr algn="r" rtl="1"/>
            <a:r>
              <a:rPr lang="fa-IR" sz="3600" b="1" dirty="0" smtClean="0"/>
              <a:t>29. </a:t>
            </a:r>
            <a:r>
              <a:rPr lang="fa-IR" sz="3600" b="1" dirty="0"/>
              <a:t>اوقات انتظار </a:t>
            </a:r>
            <a:r>
              <a:rPr lang="fa-IR" sz="3600" b="1" dirty="0" smtClean="0"/>
              <a:t>كشيدن؛ </a:t>
            </a:r>
            <a:endParaRPr lang="en-US" sz="3600" dirty="0"/>
          </a:p>
          <a:p>
            <a:pPr algn="r" rtl="1"/>
            <a:r>
              <a:rPr lang="fa-IR" sz="3600" b="1" dirty="0" smtClean="0"/>
              <a:t>30. </a:t>
            </a:r>
            <a:r>
              <a:rPr lang="fa-IR" sz="3600" b="1" dirty="0"/>
              <a:t>تمارض </a:t>
            </a:r>
            <a:r>
              <a:rPr lang="fa-IR" sz="3600" b="1" dirty="0" smtClean="0"/>
              <a:t>؛</a:t>
            </a:r>
            <a:endParaRPr lang="en-US" sz="3600" dirty="0"/>
          </a:p>
          <a:p>
            <a:pPr algn="r" rtl="1"/>
            <a:r>
              <a:rPr lang="fa-IR" sz="3600" b="1" dirty="0" smtClean="0"/>
              <a:t>31. </a:t>
            </a:r>
            <a:r>
              <a:rPr lang="fa-IR" sz="3600" b="1" dirty="0"/>
              <a:t>بي‌ارادگي </a:t>
            </a:r>
            <a:r>
              <a:rPr lang="fa-IR" sz="3600" b="1" dirty="0" smtClean="0"/>
              <a:t>در تصميم‌گيري؛ </a:t>
            </a:r>
            <a:endParaRPr lang="en-US" sz="3600" dirty="0"/>
          </a:p>
          <a:p>
            <a:pPr algn="r" rtl="1"/>
            <a:r>
              <a:rPr lang="fa-IR" sz="3600" b="1" dirty="0" smtClean="0"/>
              <a:t>32. </a:t>
            </a:r>
            <a:r>
              <a:rPr lang="fa-IR" sz="3600" b="1" dirty="0"/>
              <a:t>ناآشنايي </a:t>
            </a:r>
            <a:r>
              <a:rPr lang="fa-IR" sz="3600" b="1" dirty="0" smtClean="0"/>
              <a:t>با </a:t>
            </a:r>
            <a:r>
              <a:rPr lang="fa-IR" sz="3600" b="1" dirty="0"/>
              <a:t>توانايي‌هاي </a:t>
            </a:r>
            <a:r>
              <a:rPr lang="fa-IR" sz="3600" b="1" dirty="0" smtClean="0"/>
              <a:t>خويش؛ </a:t>
            </a:r>
            <a:endParaRPr lang="en-US" sz="3600" dirty="0"/>
          </a:p>
          <a:p>
            <a:pPr algn="r" rtl="1"/>
            <a:r>
              <a:rPr lang="fa-IR" sz="3600" b="1" dirty="0" smtClean="0"/>
              <a:t>33. </a:t>
            </a:r>
            <a:r>
              <a:rPr lang="fa-IR" sz="3600" b="1" dirty="0"/>
              <a:t>مكالمات اضافي و غير مفيد و </a:t>
            </a:r>
            <a:r>
              <a:rPr lang="fa-IR" sz="3600" b="1" dirty="0" smtClean="0"/>
              <a:t>پرحرفي؛</a:t>
            </a:r>
            <a:endParaRPr lang="en-US" sz="3600" dirty="0"/>
          </a:p>
          <a:p>
            <a:pPr algn="r" rtl="1"/>
            <a:r>
              <a:rPr lang="fa-IR" sz="3600" b="1" dirty="0" smtClean="0"/>
              <a:t>34. </a:t>
            </a:r>
            <a:r>
              <a:rPr lang="fa-IR" sz="3600" b="1" dirty="0"/>
              <a:t>ضعف اراده و </a:t>
            </a:r>
            <a:r>
              <a:rPr lang="fa-IR" sz="3600" b="1" dirty="0" smtClean="0"/>
              <a:t>انگيزه؛ </a:t>
            </a:r>
            <a:endParaRPr lang="en-US" sz="3600" dirty="0"/>
          </a:p>
          <a:p>
            <a:pPr algn="r"/>
            <a:endParaRPr lang="en-US" sz="3600" dirty="0"/>
          </a:p>
        </p:txBody>
      </p:sp>
      <p:pic>
        <p:nvPicPr>
          <p:cNvPr id="10242" name="Picture 2" descr="C:\Users\hadibi\Downloads\20120515114508869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1" y="1745416"/>
            <a:ext cx="23812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912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09312" y="188640"/>
            <a:ext cx="56551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/>
              <a:t>35. هميشه در دسترس </a:t>
            </a:r>
            <a:r>
              <a:rPr lang="fa-IR" sz="4400" b="1" dirty="0" smtClean="0"/>
              <a:t>بودن؛ </a:t>
            </a:r>
            <a:endParaRPr lang="en-US" sz="4400" dirty="0"/>
          </a:p>
          <a:p>
            <a:pPr algn="r" rtl="1"/>
            <a:r>
              <a:rPr lang="fa-IR" sz="4400" b="1" dirty="0"/>
              <a:t>36. ترديد و </a:t>
            </a:r>
            <a:r>
              <a:rPr lang="fa-IR" sz="4400" b="1" dirty="0" smtClean="0"/>
              <a:t>شك؛ </a:t>
            </a:r>
            <a:endParaRPr lang="en-US" sz="4400" dirty="0"/>
          </a:p>
          <a:p>
            <a:pPr algn="r" rtl="1"/>
            <a:r>
              <a:rPr lang="fa-IR" sz="4400" b="1" dirty="0"/>
              <a:t>37. ترس و </a:t>
            </a:r>
            <a:r>
              <a:rPr lang="fa-IR" sz="4400" b="1" dirty="0" smtClean="0"/>
              <a:t>محافظه‌كاري؛ </a:t>
            </a:r>
            <a:endParaRPr lang="en-US" sz="4400" dirty="0"/>
          </a:p>
          <a:p>
            <a:pPr algn="r" rtl="1"/>
            <a:r>
              <a:rPr lang="fa-IR" sz="4400" b="1" dirty="0"/>
              <a:t>38. </a:t>
            </a:r>
            <a:r>
              <a:rPr lang="fa-IR" sz="4400" b="1" dirty="0" smtClean="0"/>
              <a:t>افراط ‌كاري؛ </a:t>
            </a:r>
            <a:endParaRPr lang="en-US" sz="4400" dirty="0"/>
          </a:p>
          <a:p>
            <a:pPr algn="r" rtl="1"/>
            <a:r>
              <a:rPr lang="fa-IR" sz="4400" b="1" dirty="0"/>
              <a:t>39. وسايل كار را جاي خود </a:t>
            </a:r>
            <a:r>
              <a:rPr lang="fa-IR" sz="4400" b="1" dirty="0" smtClean="0"/>
              <a:t>نگذاشتن؛ </a:t>
            </a:r>
            <a:endParaRPr lang="en-US" sz="4400" dirty="0"/>
          </a:p>
          <a:p>
            <a:pPr algn="r" rtl="1"/>
            <a:r>
              <a:rPr lang="fa-IR" sz="4400" b="1" dirty="0"/>
              <a:t>40. بر عهده گرفتن كار بدون </a:t>
            </a:r>
            <a:r>
              <a:rPr lang="fa-IR" sz="4400" b="1" dirty="0" smtClean="0"/>
              <a:t>تخصّص.</a:t>
            </a:r>
            <a:endParaRPr lang="en-US" sz="4400" dirty="0"/>
          </a:p>
          <a:p>
            <a:pPr algn="r"/>
            <a:endParaRPr lang="en-US" sz="4400" dirty="0"/>
          </a:p>
        </p:txBody>
      </p:sp>
      <p:pic>
        <p:nvPicPr>
          <p:cNvPr id="11266" name="Picture 2" descr="C:\Users\hadibi\Downloads\Thief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7447"/>
            <a:ext cx="3677394" cy="3103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lick.wav"/>
          </p:stSnd>
        </p:sndAc>
      </p:transition>
    </mc:Choice>
    <mc:Fallback xmlns="">
      <p:transition spd="slow">
        <p:checker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en-US" sz="48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.</a:t>
            </a:r>
            <a:r>
              <a:rPr lang="en-US" sz="48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5</a:t>
            </a:r>
            <a:r>
              <a:rPr lang="fa-IR" sz="48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زمان  موجودی وحشي است، اگر مهار نشود ما را مي‌بلعد.</a:t>
            </a:r>
            <a:endParaRPr lang="en-US" sz="4800" dirty="0" smtClean="0">
              <a:solidFill>
                <a:srgbClr val="002060"/>
              </a:solidFill>
              <a:cs typeface="2  Yekan" panose="00000400000000000000" pitchFamily="2" charset="-78"/>
            </a:endParaRPr>
          </a:p>
          <a:p>
            <a:pPr lvl="0" algn="r" rtl="1"/>
            <a:r>
              <a:rPr lang="en-US" sz="48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.</a:t>
            </a:r>
            <a:r>
              <a:rPr lang="en-US" sz="48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6</a:t>
            </a:r>
            <a:r>
              <a:rPr lang="fa-IR" sz="48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گاهي فقط يك ساعت مي‌تواند سعادت و شقاوت يك عمر انسان را در پي داشته باشد. </a:t>
            </a:r>
            <a:endParaRPr lang="en-US" sz="4800" dirty="0" smtClean="0">
              <a:solidFill>
                <a:srgbClr val="002060"/>
              </a:solidFill>
              <a:cs typeface="2  Yekan" panose="00000400000000000000" pitchFamily="2" charset="-78"/>
            </a:endParaRPr>
          </a:p>
          <a:p>
            <a:pPr lvl="0" algn="r" rtl="1"/>
            <a:r>
              <a:rPr lang="en-US" sz="48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.</a:t>
            </a:r>
            <a:r>
              <a:rPr lang="en-US" sz="48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7</a:t>
            </a:r>
            <a:r>
              <a:rPr lang="fa-IR" sz="48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مفاخر و انسان‌هاي موفق با استفاده از همين زمان‌هايي كه در اختيار ما هم هست به تعالي روحي رسيده‌اند. </a:t>
            </a:r>
            <a:endParaRPr lang="en-US" sz="4800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212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19672" y="228600"/>
            <a:ext cx="99371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Jadid" pitchFamily="2" charset="-78"/>
              </a:rPr>
              <a:t>مزایا و فواید مدیریت زمان: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14" name="Bevel 13"/>
          <p:cNvSpPr/>
          <p:nvPr/>
        </p:nvSpPr>
        <p:spPr>
          <a:xfrm>
            <a:off x="467544" y="1052736"/>
            <a:ext cx="8280920" cy="14401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7030A0"/>
                </a:solidFill>
              </a:rPr>
              <a:t>ايجاد انگيزه و احساس مطلوبيت در زندگي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19" name="Bevel 18"/>
          <p:cNvSpPr/>
          <p:nvPr/>
        </p:nvSpPr>
        <p:spPr>
          <a:xfrm>
            <a:off x="467544" y="3068960"/>
            <a:ext cx="8280920" cy="14401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>
                <a:solidFill>
                  <a:srgbClr val="7030A0"/>
                </a:solidFill>
              </a:rPr>
              <a:t>كاهش اضطراب و فشارهاي رواني 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20" name="Bevel 19"/>
          <p:cNvSpPr/>
          <p:nvPr/>
        </p:nvSpPr>
        <p:spPr>
          <a:xfrm>
            <a:off x="467544" y="5085184"/>
            <a:ext cx="8280920" cy="14401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srgbClr val="7030A0"/>
                </a:solidFill>
              </a:rPr>
              <a:t>موفقيت و تسريع </a:t>
            </a:r>
            <a:r>
              <a:rPr lang="fa-IR" sz="5400" b="1" dirty="0" smtClean="0">
                <a:solidFill>
                  <a:srgbClr val="7030A0"/>
                </a:solidFill>
              </a:rPr>
              <a:t>در </a:t>
            </a:r>
            <a:r>
              <a:rPr lang="fa-IR" sz="5400" b="1" dirty="0">
                <a:solidFill>
                  <a:srgbClr val="7030A0"/>
                </a:solidFill>
              </a:rPr>
              <a:t>كسب هدف‌ها 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172400" y="613320"/>
            <a:ext cx="1080120" cy="108748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8172400" y="2708920"/>
            <a:ext cx="1224136" cy="108012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2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100392" y="4509120"/>
            <a:ext cx="1368152" cy="115212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3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Bevel 13"/>
          <p:cNvSpPr/>
          <p:nvPr/>
        </p:nvSpPr>
        <p:spPr>
          <a:xfrm>
            <a:off x="683568" y="692696"/>
            <a:ext cx="8064896" cy="14401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>
                <a:solidFill>
                  <a:srgbClr val="7030A0"/>
                </a:solidFill>
              </a:rPr>
              <a:t>مهار و كنترل دزدان عمر و زمان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19" name="Bevel 18"/>
          <p:cNvSpPr/>
          <p:nvPr/>
        </p:nvSpPr>
        <p:spPr>
          <a:xfrm>
            <a:off x="683568" y="2780928"/>
            <a:ext cx="8064896" cy="14401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srgbClr val="7030A0"/>
                </a:solidFill>
              </a:rPr>
              <a:t>تشخيص اولويت كارها 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20" name="Bevel 19"/>
          <p:cNvSpPr/>
          <p:nvPr/>
        </p:nvSpPr>
        <p:spPr>
          <a:xfrm>
            <a:off x="683568" y="4653136"/>
            <a:ext cx="8064896" cy="18722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>
                <a:solidFill>
                  <a:srgbClr val="7030A0"/>
                </a:solidFill>
              </a:rPr>
              <a:t>به دست آوردن طلاي بي‌رنگ 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/>
            <a:r>
              <a:rPr lang="fa-IR" sz="4800" b="1" dirty="0" smtClean="0">
                <a:solidFill>
                  <a:srgbClr val="7030A0"/>
                </a:solidFill>
              </a:rPr>
              <a:t>(</a:t>
            </a:r>
            <a:r>
              <a:rPr lang="fa-IR" sz="4800" b="1" dirty="0">
                <a:solidFill>
                  <a:srgbClr val="7030A0"/>
                </a:solidFill>
              </a:rPr>
              <a:t>وقت) و ذخيره‌سازي آن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100392" y="2204864"/>
            <a:ext cx="1440160" cy="129614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5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8100392" y="228600"/>
            <a:ext cx="1440160" cy="132819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4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100392" y="4365104"/>
            <a:ext cx="1512168" cy="136815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6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ii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84" y="713384"/>
            <a:ext cx="5231136" cy="3931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769252" y="1380776"/>
            <a:ext cx="2885416" cy="2680544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اصول </a:t>
            </a:r>
          </a:p>
          <a:p>
            <a:pPr algn="ctr"/>
            <a:r>
              <a:rPr lang="fa-IR" sz="48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مدیریت زمان</a:t>
            </a:r>
            <a:endParaRPr lang="en-US" sz="4800" b="1" dirty="0">
              <a:solidFill>
                <a:srgbClr val="FFFF00"/>
              </a:solidFill>
              <a:cs typeface="2  Yekan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3040" y="4751816"/>
            <a:ext cx="8297664" cy="192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213" y="4965174"/>
            <a:ext cx="77206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dirty="0">
                <a:solidFill>
                  <a:srgbClr val="C00000"/>
                </a:solidFill>
                <a:cs typeface="B Titr" panose="00000700000000000000" pitchFamily="2" charset="-78"/>
              </a:rPr>
              <a:t>اصل به معنای </a:t>
            </a:r>
            <a:r>
              <a:rPr lang="fa-IR" sz="5400" dirty="0" smtClean="0">
                <a:solidFill>
                  <a:srgbClr val="C00000"/>
                </a:solidFill>
                <a:cs typeface="B Titr" panose="00000700000000000000" pitchFamily="2" charset="-78"/>
              </a:rPr>
              <a:t>قانون</a:t>
            </a:r>
          </a:p>
          <a:p>
            <a:pPr algn="ctr"/>
            <a:r>
              <a:rPr lang="fa-IR" sz="5400" dirty="0" smtClean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5400" dirty="0">
                <a:solidFill>
                  <a:srgbClr val="C00000"/>
                </a:solidFill>
                <a:cs typeface="B Titr" panose="00000700000000000000" pitchFamily="2" charset="-78"/>
              </a:rPr>
              <a:t>و فن </a:t>
            </a:r>
            <a:r>
              <a:rPr lang="fa-IR" sz="5400" dirty="0" smtClean="0">
                <a:solidFill>
                  <a:srgbClr val="C00000"/>
                </a:solidFill>
                <a:cs typeface="B Titr" panose="00000700000000000000" pitchFamily="2" charset="-78"/>
              </a:rPr>
              <a:t>ویا </a:t>
            </a:r>
            <a:r>
              <a:rPr lang="fa-IR" sz="5400" dirty="0">
                <a:solidFill>
                  <a:srgbClr val="C00000"/>
                </a:solidFill>
                <a:cs typeface="B Titr" panose="00000700000000000000" pitchFamily="2" charset="-78"/>
              </a:rPr>
              <a:t>ابزار </a:t>
            </a:r>
            <a:r>
              <a:rPr lang="fa-IR" sz="5400" dirty="0" smtClean="0">
                <a:solidFill>
                  <a:srgbClr val="C00000"/>
                </a:solidFill>
                <a:cs typeface="B Titr" panose="00000700000000000000" pitchFamily="2" charset="-78"/>
              </a:rPr>
              <a:t>است.</a:t>
            </a:r>
            <a:endParaRPr lang="en-US" sz="54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5400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</a:p>
          <a:p>
            <a:pPr algn="ctr"/>
            <a:r>
              <a:rPr lang="fa-IR" sz="5400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endParaRPr lang="en-US" sz="54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554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ollama009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2"/>
          <a:stretch>
            <a:fillRect/>
          </a:stretch>
        </p:blipFill>
        <p:spPr bwMode="auto">
          <a:xfrm>
            <a:off x="146465" y="457200"/>
            <a:ext cx="2140671" cy="1862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527648" y="422600"/>
            <a:ext cx="6433696" cy="5291264"/>
          </a:xfrm>
          <a:prstGeom prst="rect">
            <a:avLst/>
          </a:prstGeom>
          <a:solidFill>
            <a:srgbClr val="FF99CC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>
                <a:solidFill>
                  <a:srgbClr val="C00000"/>
                </a:solidFill>
              </a:rPr>
              <a:t>وقتي ايشان تفسيرالميزان را مي‌نوشتند، نوشته‌هايشان نوشته اوليه نداشت</a:t>
            </a:r>
            <a:r>
              <a:rPr lang="fa-IR" sz="3200" b="1" dirty="0" smtClean="0">
                <a:solidFill>
                  <a:srgbClr val="C00000"/>
                </a:solidFill>
              </a:rPr>
              <a:t>.</a:t>
            </a:r>
          </a:p>
          <a:p>
            <a:pPr algn="ctr" rtl="1"/>
            <a:r>
              <a:rPr lang="fa-IR" sz="3200" b="1" dirty="0" smtClean="0">
                <a:solidFill>
                  <a:srgbClr val="C00000"/>
                </a:solidFill>
              </a:rPr>
              <a:t> </a:t>
            </a:r>
            <a:r>
              <a:rPr lang="fa-IR" sz="3200" b="1" dirty="0">
                <a:solidFill>
                  <a:srgbClr val="C00000"/>
                </a:solidFill>
              </a:rPr>
              <a:t>ابتدا بي‌نقطه مي‌نوشتند بعد كه </a:t>
            </a:r>
            <a:r>
              <a:rPr lang="fa-IR" sz="3200" b="1" dirty="0" smtClean="0">
                <a:solidFill>
                  <a:srgbClr val="C00000"/>
                </a:solidFill>
              </a:rPr>
              <a:t>مرور</a:t>
            </a:r>
          </a:p>
          <a:p>
            <a:pPr algn="ctr" rtl="1"/>
            <a:r>
              <a:rPr lang="fa-IR" sz="3200" b="1" dirty="0" smtClean="0">
                <a:solidFill>
                  <a:srgbClr val="C00000"/>
                </a:solidFill>
              </a:rPr>
              <a:t> </a:t>
            </a:r>
            <a:r>
              <a:rPr lang="fa-IR" sz="3200" b="1" dirty="0">
                <a:solidFill>
                  <a:srgbClr val="C00000"/>
                </a:solidFill>
              </a:rPr>
              <a:t>مجدد مي‌كردند، آن را نقطه‌گذاري مي‌كردند. سوال كرديم كه آقا چرا اول بي‌نقطه مي‌نويسيد، فرمودند</a:t>
            </a:r>
            <a:r>
              <a:rPr lang="fa-IR" sz="3200" b="1" dirty="0" smtClean="0">
                <a:solidFill>
                  <a:srgbClr val="C00000"/>
                </a:solidFill>
              </a:rPr>
              <a:t>:</a:t>
            </a:r>
          </a:p>
          <a:p>
            <a:pPr algn="r" rtl="1"/>
            <a:r>
              <a:rPr lang="fa-IR" sz="3200" b="1" dirty="0" smtClean="0"/>
              <a:t> </a:t>
            </a:r>
            <a:r>
              <a:rPr lang="fa-IR" sz="3200" b="1" dirty="0">
                <a:solidFill>
                  <a:srgbClr val="002060"/>
                </a:solidFill>
              </a:rPr>
              <a:t>«من حساب كرده‌ام اول كه بي‌نقطه مي‌نويسم و بعد در مرور نقطه مي‌گذارم چند درصد (چند دقيقه يا ثانيه) در وقتم صرفه‌جويي مي‌شود.»</a:t>
            </a:r>
            <a:endParaRPr lang="en-US" sz="3200" dirty="0">
              <a:solidFill>
                <a:srgbClr val="002060"/>
              </a:solidFill>
            </a:endParaRPr>
          </a:p>
          <a:p>
            <a:pPr algn="r" rtl="1"/>
            <a:r>
              <a:rPr lang="fa-IR" sz="3200" b="1" dirty="0">
                <a:solidFill>
                  <a:srgbClr val="002060"/>
                </a:solidFill>
              </a:rPr>
              <a:t> 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C:\Users\hadibi\Downloads\9644706943.2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5045" r="6699" b="7906"/>
          <a:stretch/>
        </p:blipFill>
        <p:spPr bwMode="auto">
          <a:xfrm rot="10088775" flipH="1" flipV="1">
            <a:off x="485885" y="3360273"/>
            <a:ext cx="2164609" cy="31266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7504" y="44624"/>
            <a:ext cx="6336704" cy="18722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FF0000"/>
                </a:solidFill>
                <a:cs typeface="B Jadid" pitchFamily="2" charset="-78"/>
              </a:rPr>
              <a:t>اصل </a:t>
            </a:r>
            <a:r>
              <a:rPr lang="fa-IR" sz="4400" dirty="0">
                <a:solidFill>
                  <a:srgbClr val="FF0000"/>
                </a:solidFill>
                <a:cs typeface="B Jadid" pitchFamily="2" charset="-78"/>
              </a:rPr>
              <a:t>برنامه‌ريزي براي كوچك‌ترين واحد زمان</a:t>
            </a:r>
            <a:endParaRPr lang="en-US" sz="4400" dirty="0">
              <a:solidFill>
                <a:srgbClr val="FF0000"/>
              </a:solidFill>
              <a:cs typeface="B Jadid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471801" y="68458"/>
            <a:ext cx="2592288" cy="1872208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اصل1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16" y="1999144"/>
            <a:ext cx="9145016" cy="4869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88840"/>
            <a:ext cx="9252520" cy="27392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solidFill>
                  <a:schemeClr val="bg1"/>
                </a:solidFill>
              </a:rPr>
              <a:t>براي بعضي كوچك‌ترين واحد زمان </a:t>
            </a:r>
            <a:r>
              <a:rPr lang="fa-IR" sz="3600" b="1" dirty="0">
                <a:solidFill>
                  <a:srgbClr val="C00000"/>
                </a:solidFill>
              </a:rPr>
              <a:t>ثانيه</a:t>
            </a:r>
            <a:r>
              <a:rPr lang="fa-IR" sz="3200" b="1" dirty="0">
                <a:solidFill>
                  <a:schemeClr val="bg1"/>
                </a:solidFill>
              </a:rPr>
              <a:t> است، براي بعضي </a:t>
            </a:r>
            <a:r>
              <a:rPr lang="fa-IR" sz="3200" b="1" dirty="0">
                <a:solidFill>
                  <a:srgbClr val="C00000"/>
                </a:solidFill>
              </a:rPr>
              <a:t>دقيقه</a:t>
            </a:r>
            <a:r>
              <a:rPr lang="fa-IR" sz="3200" b="1" dirty="0">
                <a:solidFill>
                  <a:schemeClr val="bg1"/>
                </a:solidFill>
              </a:rPr>
              <a:t>، براي برخي </a:t>
            </a:r>
            <a:r>
              <a:rPr lang="fa-IR" sz="3200" b="1" dirty="0">
                <a:solidFill>
                  <a:srgbClr val="C00000"/>
                </a:solidFill>
              </a:rPr>
              <a:t>ساعت</a:t>
            </a:r>
            <a:r>
              <a:rPr lang="fa-IR" sz="3200" b="1" dirty="0">
                <a:solidFill>
                  <a:schemeClr val="bg1"/>
                </a:solidFill>
              </a:rPr>
              <a:t>، </a:t>
            </a:r>
            <a:r>
              <a:rPr lang="fa-IR" sz="3200" b="1" dirty="0">
                <a:solidFill>
                  <a:srgbClr val="C00000"/>
                </a:solidFill>
              </a:rPr>
              <a:t>روز</a:t>
            </a:r>
            <a:r>
              <a:rPr lang="fa-IR" sz="3200" b="1" dirty="0">
                <a:solidFill>
                  <a:schemeClr val="bg1"/>
                </a:solidFill>
              </a:rPr>
              <a:t> و يا </a:t>
            </a:r>
            <a:r>
              <a:rPr lang="fa-IR" sz="3200" b="1" dirty="0">
                <a:solidFill>
                  <a:srgbClr val="C00000"/>
                </a:solidFill>
              </a:rPr>
              <a:t>هفته</a:t>
            </a:r>
            <a:r>
              <a:rPr lang="fa-IR" sz="3200" b="1" dirty="0">
                <a:solidFill>
                  <a:schemeClr val="bg1"/>
                </a:solidFill>
              </a:rPr>
              <a:t> است. براي اشراف پيدا كردن بر زمان و مديريت بر آن تلاش كنيد كوچك‌ترين واحد زمان را براي خود مشخص كنيد و براي آن برنامه‌ريزي كنيد. معمولي‌ترين و كوچك‌ترين واحد زمان براي توده‌ي مردم </a:t>
            </a:r>
            <a:r>
              <a:rPr lang="fa-IR" sz="4000" b="1" dirty="0">
                <a:solidFill>
                  <a:srgbClr val="C00000"/>
                </a:solidFill>
                <a:cs typeface="B Jadid" pitchFamily="2" charset="-78"/>
              </a:rPr>
              <a:t>روز</a:t>
            </a:r>
            <a:r>
              <a:rPr lang="fa-IR" sz="3200" b="1" dirty="0">
                <a:solidFill>
                  <a:schemeClr val="bg1"/>
                </a:solidFill>
              </a:rPr>
              <a:t> مي‌باشد،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725144"/>
            <a:ext cx="9289032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(برنامه‌ريزي </a:t>
            </a:r>
            <a:r>
              <a:rPr lang="fa-IR" sz="3600" b="1" dirty="0">
                <a:solidFill>
                  <a:srgbClr val="002060"/>
                </a:solidFill>
                <a:cs typeface="2  Yekan" panose="00000400000000000000" pitchFamily="2" charset="-78"/>
              </a:rPr>
              <a:t>به معناي تقسيم وظايف بر زمان تحت اختيار مي‌باشد، يا به معناي ايجاد جدول زمان‌بندي براي انجام وظايف در زمان مناسب و با استفاده از بهترين وسيله‌ها، براي نيل به اهداف عالي مي‌باشد</a:t>
            </a:r>
            <a:r>
              <a:rPr lang="fa-IR" sz="36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.)</a:t>
            </a:r>
            <a:endParaRPr lang="en-US" sz="3600" b="1" dirty="0">
              <a:solidFill>
                <a:srgbClr val="002060"/>
              </a:solidFill>
              <a:cs typeface="2  Yekan" panose="00000400000000000000" pitchFamily="2" charset="-78"/>
            </a:endParaRPr>
          </a:p>
          <a:p>
            <a:pPr algn="ctr" rtl="1"/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24429"/>
      </p:ext>
    </p:extLst>
  </p:cSld>
  <p:clrMapOvr>
    <a:masterClrMapping/>
  </p:clrMapOvr>
  <p:transition spd="slow">
    <p:comb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1839</TotalTime>
  <Words>1382</Words>
  <Application>Microsoft Office PowerPoint</Application>
  <PresentationFormat>On-screen Show (4:3)</PresentationFormat>
  <Paragraphs>176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2  Baran</vt:lpstr>
      <vt:lpstr>2  Compset</vt:lpstr>
      <vt:lpstr>2  Davat</vt:lpstr>
      <vt:lpstr>2  Lotus</vt:lpstr>
      <vt:lpstr>2  Mitra</vt:lpstr>
      <vt:lpstr>2  Yekan</vt:lpstr>
      <vt:lpstr>A Chamran</vt:lpstr>
      <vt:lpstr>Aban Bold</vt:lpstr>
      <vt:lpstr>Aharoni</vt:lpstr>
      <vt:lpstr>Arial</vt:lpstr>
      <vt:lpstr>B Jadid</vt:lpstr>
      <vt:lpstr>B Titr</vt:lpstr>
      <vt:lpstr>B Yagut</vt:lpstr>
      <vt:lpstr>B Yekan</vt:lpstr>
      <vt:lpstr>Rockwell</vt:lpstr>
      <vt:lpstr>Stencil Std</vt:lpstr>
      <vt:lpstr>Times New Roman</vt:lpstr>
      <vt:lpstr>Wingdings</vt:lpstr>
      <vt:lpstr>Kilter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hadibi</dc:creator>
  <cp:lastModifiedBy>Administrator</cp:lastModifiedBy>
  <cp:revision>217</cp:revision>
  <dcterms:created xsi:type="dcterms:W3CDTF">2012-12-09T06:18:30Z</dcterms:created>
  <dcterms:modified xsi:type="dcterms:W3CDTF">2018-01-20T06:01:42Z</dcterms:modified>
</cp:coreProperties>
</file>