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16" r:id="rId1"/>
  </p:sldMasterIdLst>
  <p:notesMasterIdLst>
    <p:notesMasterId r:id="rId65"/>
  </p:notesMasterIdLst>
  <p:sldIdLst>
    <p:sldId id="327" r:id="rId2"/>
    <p:sldId id="256" r:id="rId3"/>
    <p:sldId id="257" r:id="rId4"/>
    <p:sldId id="258" r:id="rId5"/>
    <p:sldId id="259" r:id="rId6"/>
    <p:sldId id="302" r:id="rId7"/>
    <p:sldId id="268" r:id="rId8"/>
    <p:sldId id="303" r:id="rId9"/>
    <p:sldId id="260" r:id="rId10"/>
    <p:sldId id="320" r:id="rId11"/>
    <p:sldId id="261" r:id="rId12"/>
    <p:sldId id="262" r:id="rId13"/>
    <p:sldId id="264" r:id="rId14"/>
    <p:sldId id="265" r:id="rId15"/>
    <p:sldId id="266" r:id="rId16"/>
    <p:sldId id="329" r:id="rId17"/>
    <p:sldId id="269" r:id="rId18"/>
    <p:sldId id="330" r:id="rId19"/>
    <p:sldId id="270" r:id="rId20"/>
    <p:sldId id="271" r:id="rId21"/>
    <p:sldId id="263" r:id="rId22"/>
    <p:sldId id="331" r:id="rId23"/>
    <p:sldId id="272" r:id="rId24"/>
    <p:sldId id="273" r:id="rId25"/>
    <p:sldId id="274" r:id="rId26"/>
    <p:sldId id="276" r:id="rId27"/>
    <p:sldId id="277" r:id="rId28"/>
    <p:sldId id="278" r:id="rId29"/>
    <p:sldId id="279" r:id="rId30"/>
    <p:sldId id="280" r:id="rId31"/>
    <p:sldId id="281" r:id="rId32"/>
    <p:sldId id="282" r:id="rId33"/>
    <p:sldId id="267" r:id="rId34"/>
    <p:sldId id="283" r:id="rId35"/>
    <p:sldId id="284" r:id="rId36"/>
    <p:sldId id="292" r:id="rId37"/>
    <p:sldId id="293" r:id="rId38"/>
    <p:sldId id="294" r:id="rId39"/>
    <p:sldId id="295" r:id="rId40"/>
    <p:sldId id="296" r:id="rId41"/>
    <p:sldId id="297" r:id="rId42"/>
    <p:sldId id="298" r:id="rId43"/>
    <p:sldId id="319" r:id="rId44"/>
    <p:sldId id="299" r:id="rId45"/>
    <p:sldId id="318" r:id="rId46"/>
    <p:sldId id="301" r:id="rId47"/>
    <p:sldId id="300" r:id="rId48"/>
    <p:sldId id="347"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D2A000"/>
    <a:srgbClr val="FFFF99"/>
    <a:srgbClr val="B4B000"/>
    <a:srgbClr val="FFCC29"/>
    <a:srgbClr val="FFF1C5"/>
    <a:srgbClr val="FF9933"/>
    <a:srgbClr val="00823B"/>
    <a:srgbClr val="CC0000"/>
    <a:srgbClr val="B08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632" autoAdjust="0"/>
    <p:restoredTop sz="94624" autoAdjust="0"/>
  </p:normalViewPr>
  <p:slideViewPr>
    <p:cSldViewPr>
      <p:cViewPr>
        <p:scale>
          <a:sx n="100" d="100"/>
          <a:sy n="100" d="100"/>
        </p:scale>
        <p:origin x="-150" y="-72"/>
      </p:cViewPr>
      <p:guideLst>
        <p:guide orient="horz" pos="2160"/>
        <p:guide pos="2880"/>
      </p:guideLst>
    </p:cSldViewPr>
  </p:slideViewPr>
  <p:outlineViewPr>
    <p:cViewPr>
      <p:scale>
        <a:sx n="33" d="100"/>
        <a:sy n="33" d="100"/>
      </p:scale>
      <p:origin x="0" y="1992"/>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44819E0-3244-4615-8EDF-0EDB3FC7D6B2}" type="datetimeFigureOut">
              <a:rPr lang="fa-IR" smtClean="0"/>
              <a:pPr/>
              <a:t>1435/10/06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D7C1474-5AD0-424F-8E10-95B02188310B}" type="slidenum">
              <a:rPr lang="fa-IR" smtClean="0"/>
              <a:pPr/>
              <a:t>‹#›</a:t>
            </a:fld>
            <a:endParaRPr lang="fa-IR"/>
          </a:p>
        </p:txBody>
      </p:sp>
    </p:spTree>
    <p:extLst>
      <p:ext uri="{BB962C8B-B14F-4D97-AF65-F5344CB8AC3E}">
        <p14:creationId xmlns:p14="http://schemas.microsoft.com/office/powerpoint/2010/main" xmlns="" val="381006943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7C1474-5AD0-424F-8E10-95B02188310B}" type="slidenum">
              <a:rPr lang="fa-IR" smtClean="0"/>
              <a:pPr/>
              <a:t>8</a:t>
            </a:fld>
            <a:endParaRPr lang="fa-I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D7C1474-5AD0-424F-8E10-95B02188310B}" type="slidenum">
              <a:rPr lang="fa-IR" smtClean="0"/>
              <a:pPr/>
              <a:t>15</a:t>
            </a:fld>
            <a:endParaRPr lang="fa-IR"/>
          </a:p>
        </p:txBody>
      </p:sp>
    </p:spTree>
    <p:extLst>
      <p:ext uri="{BB962C8B-B14F-4D97-AF65-F5344CB8AC3E}">
        <p14:creationId xmlns:p14="http://schemas.microsoft.com/office/powerpoint/2010/main" xmlns="" val="134133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3640629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18041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252034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2174861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45423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61121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130997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366255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58760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354979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B8F5F-9444-4B26-AD90-7A3F1B3EBC79}" type="datetimeFigureOut">
              <a:rPr lang="fa-IR" smtClean="0"/>
              <a:pPr/>
              <a:t>1435/10/06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244985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CBB8F5F-9444-4B26-AD90-7A3F1B3EBC79}" type="datetimeFigureOut">
              <a:rPr lang="fa-IR" smtClean="0"/>
              <a:pPr/>
              <a:t>1435/10/06</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26FA05F-B6C2-4EA5-8E41-79E9D6A2332B}" type="slidenum">
              <a:rPr lang="fa-IR" smtClean="0"/>
              <a:pPr/>
              <a:t>‹#›</a:t>
            </a:fld>
            <a:endParaRPr lang="fa-IR"/>
          </a:p>
        </p:txBody>
      </p:sp>
    </p:spTree>
    <p:extLst>
      <p:ext uri="{BB962C8B-B14F-4D97-AF65-F5344CB8AC3E}">
        <p14:creationId xmlns:p14="http://schemas.microsoft.com/office/powerpoint/2010/main" xmlns="" val="12608847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C:\Users\Z.Kiani\Desktop\4956054.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00980"/>
            <a:ext cx="2160241"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Breaking heart with hammer Animated Clipart&#10;&#10;"/>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6600" y="4309492"/>
            <a:ext cx="19050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Earth and Heart Beating Animated Clipart&#10;&#10;"/>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45" y="4724400"/>
            <a:ext cx="19050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5" cstate="print"/>
          <a:srcRect/>
          <a:stretch>
            <a:fillRect/>
          </a:stretch>
        </p:blipFill>
        <p:spPr bwMode="auto">
          <a:xfrm>
            <a:off x="7185074" y="533400"/>
            <a:ext cx="1654126" cy="1295400"/>
          </a:xfrm>
          <a:prstGeom prst="rect">
            <a:avLst/>
          </a:prstGeom>
          <a:noFill/>
          <a:ln w="9525">
            <a:noFill/>
            <a:miter lim="800000"/>
            <a:headEnd/>
            <a:tailEnd/>
          </a:ln>
          <a:effectLst/>
        </p:spPr>
      </p:pic>
      <p:sp>
        <p:nvSpPr>
          <p:cNvPr id="2" name="Title 1"/>
          <p:cNvSpPr>
            <a:spLocks noGrp="1"/>
          </p:cNvSpPr>
          <p:nvPr>
            <p:ph type="title"/>
          </p:nvPr>
        </p:nvSpPr>
        <p:spPr>
          <a:xfrm>
            <a:off x="619125" y="2057400"/>
            <a:ext cx="8229600" cy="1143000"/>
          </a:xfrm>
        </p:spPr>
        <p:txBody>
          <a:bodyPr>
            <a:normAutofit fontScale="90000"/>
          </a:bodyPr>
          <a:lstStyle/>
          <a:p>
            <a:r>
              <a:rPr lang="fa-IR" b="1" dirty="0" smtClean="0">
                <a:solidFill>
                  <a:srgbClr val="FF0000"/>
                </a:solidFill>
                <a:effectLst>
                  <a:glow rad="139700">
                    <a:schemeClr val="accent5">
                      <a:satMod val="175000"/>
                      <a:alpha val="40000"/>
                    </a:schemeClr>
                  </a:glow>
                  <a:outerShdw blurRad="38100" dist="38100" dir="2700000" algn="tl">
                    <a:srgbClr val="000000">
                      <a:alpha val="43137"/>
                    </a:srgbClr>
                  </a:outerShdw>
                </a:effectLst>
                <a:cs typeface="B Mitra" panose="00000400000000000000" pitchFamily="2" charset="-78"/>
              </a:rPr>
              <a:t>اصول تغذیه صحیح </a:t>
            </a:r>
            <a:br>
              <a:rPr lang="fa-IR" b="1" dirty="0" smtClean="0">
                <a:solidFill>
                  <a:srgbClr val="FF0000"/>
                </a:solidFill>
                <a:effectLst>
                  <a:glow rad="139700">
                    <a:schemeClr val="accent5">
                      <a:satMod val="175000"/>
                      <a:alpha val="40000"/>
                    </a:schemeClr>
                  </a:glow>
                  <a:outerShdw blurRad="38100" dist="38100" dir="2700000" algn="tl">
                    <a:srgbClr val="000000">
                      <a:alpha val="43137"/>
                    </a:srgbClr>
                  </a:outerShdw>
                </a:effectLst>
                <a:cs typeface="B Mitra" panose="00000400000000000000" pitchFamily="2" charset="-78"/>
              </a:rPr>
            </a:br>
            <a:r>
              <a:rPr lang="fa-IR" b="1" dirty="0" smtClean="0">
                <a:solidFill>
                  <a:srgbClr val="FF0000"/>
                </a:solidFill>
                <a:effectLst>
                  <a:glow rad="139700">
                    <a:schemeClr val="accent5">
                      <a:satMod val="175000"/>
                      <a:alpha val="40000"/>
                    </a:schemeClr>
                  </a:glow>
                  <a:outerShdw blurRad="38100" dist="38100" dir="2700000" algn="tl">
                    <a:srgbClr val="000000">
                      <a:alpha val="43137"/>
                    </a:srgbClr>
                  </a:outerShdw>
                </a:effectLst>
                <a:cs typeface="B Mitra" panose="00000400000000000000" pitchFamily="2" charset="-78"/>
              </a:rPr>
              <a:t>در بیماری های قلبی عروقی</a:t>
            </a:r>
            <a:endParaRPr lang="fa-IR" b="1" dirty="0">
              <a:solidFill>
                <a:srgbClr val="FF0000"/>
              </a:solidFill>
              <a:effectLst>
                <a:glow rad="139700">
                  <a:schemeClr val="accent5">
                    <a:satMod val="175000"/>
                    <a:alpha val="40000"/>
                  </a:schemeClr>
                </a:glow>
                <a:outerShdw blurRad="38100" dist="38100" dir="2700000" algn="tl">
                  <a:srgbClr val="000000">
                    <a:alpha val="43137"/>
                  </a:srgbClr>
                </a:outerShdw>
              </a:effectLst>
              <a:cs typeface="B Mitra" panose="00000400000000000000" pitchFamily="2" charset="-78"/>
            </a:endParaRPr>
          </a:p>
        </p:txBody>
      </p:sp>
    </p:spTree>
    <p:extLst>
      <p:ext uri="{BB962C8B-B14F-4D97-AF65-F5344CB8AC3E}">
        <p14:creationId xmlns:p14="http://schemas.microsoft.com/office/powerpoint/2010/main" xmlns="" val="3546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835" y="332656"/>
            <a:ext cx="8229600" cy="1143000"/>
          </a:xfrm>
        </p:spPr>
        <p:txBody>
          <a:bodyPr>
            <a:normAutofit/>
          </a:bodyPr>
          <a:lstStyle/>
          <a:p>
            <a:pPr algn="r"/>
            <a:r>
              <a:rPr lang="fa-IR" sz="2400" dirty="0">
                <a:solidFill>
                  <a:srgbClr val="00823B"/>
                </a:solidFill>
                <a:effectLst>
                  <a:glow rad="63500">
                    <a:schemeClr val="accent3">
                      <a:satMod val="175000"/>
                      <a:alpha val="40000"/>
                    </a:schemeClr>
                  </a:glow>
                </a:effectLst>
                <a:cs typeface="2  Titr" panose="00000700000000000000" pitchFamily="2" charset="-78"/>
              </a:rPr>
              <a:t>گروه هاي غذايي</a:t>
            </a:r>
          </a:p>
        </p:txBody>
      </p:sp>
      <p:sp>
        <p:nvSpPr>
          <p:cNvPr id="4" name="TextBox 3"/>
          <p:cNvSpPr txBox="1"/>
          <p:nvPr/>
        </p:nvSpPr>
        <p:spPr>
          <a:xfrm>
            <a:off x="683568" y="1196752"/>
            <a:ext cx="8136904" cy="3493264"/>
          </a:xfrm>
          <a:prstGeom prst="rect">
            <a:avLst/>
          </a:prstGeom>
          <a:noFill/>
        </p:spPr>
        <p:txBody>
          <a:bodyPr wrap="square" rtlCol="1">
            <a:spAutoFit/>
          </a:bodyPr>
          <a:lstStyle/>
          <a:p>
            <a:pPr algn="just">
              <a:lnSpc>
                <a:spcPct val="200000"/>
              </a:lnSpc>
            </a:pPr>
            <a:r>
              <a:rPr lang="fa-IR" sz="2000" dirty="0">
                <a:solidFill>
                  <a:schemeClr val="tx1">
                    <a:lumMod val="95000"/>
                    <a:lumOff val="5000"/>
                  </a:schemeClr>
                </a:solidFill>
                <a:cs typeface="B Mitra" panose="00000400000000000000" pitchFamily="2" charset="-78"/>
              </a:rPr>
              <a:t>معمولاً بايد براي تنظيم برنامه </a:t>
            </a:r>
            <a:r>
              <a:rPr lang="fa-IR" sz="2000" dirty="0" smtClean="0">
                <a:solidFill>
                  <a:schemeClr val="tx1">
                    <a:lumMod val="95000"/>
                    <a:lumOff val="5000"/>
                  </a:schemeClr>
                </a:solidFill>
                <a:cs typeface="B Mitra" panose="00000400000000000000" pitchFamily="2" charset="-78"/>
              </a:rPr>
              <a:t>غذايي </a:t>
            </a:r>
            <a:r>
              <a:rPr lang="fa-IR" sz="2000" dirty="0">
                <a:solidFill>
                  <a:schemeClr val="tx1">
                    <a:lumMod val="95000"/>
                    <a:lumOff val="5000"/>
                  </a:schemeClr>
                </a:solidFill>
                <a:cs typeface="B Mitra" panose="00000400000000000000" pitchFamily="2" charset="-78"/>
              </a:rPr>
              <a:t>روزانه يك پيمانه يا سهم يا واحد در نظر بگيريم تا بتوانيم بر اساس آن ميزان مواد غذايي مورد نياز را اندازه گيري كنيم. به اين پيمانه، سهم غذايي يا واحد غذايي مي گويند. </a:t>
            </a:r>
            <a:r>
              <a:rPr lang="fa-IR" sz="1600" b="1" dirty="0">
                <a:solidFill>
                  <a:srgbClr val="FF0000"/>
                </a:solidFill>
                <a:cs typeface="B Mitra" panose="00000400000000000000" pitchFamily="2" charset="-78"/>
              </a:rPr>
              <a:t>منظور از يك سهم در هر گروه غذايي، مقدار غذايي است كه ارزش غذايي مشابه با ساير مواد غذايي از همان گروه را دارد </a:t>
            </a:r>
            <a:r>
              <a:rPr lang="fa-IR" sz="2000" dirty="0">
                <a:solidFill>
                  <a:schemeClr val="tx1">
                    <a:lumMod val="95000"/>
                    <a:lumOff val="5000"/>
                  </a:schemeClr>
                </a:solidFill>
                <a:cs typeface="B Mitra" panose="00000400000000000000" pitchFamily="2" charset="-78"/>
              </a:rPr>
              <a:t>براي مثال يك ليوان شير به عنوان يك سهم از گروه لبنيات از نظر ارزش غذايي با يك ليوان ماست يا 30 گرم پنير يا نصف ليوان كشك ساييده با غلظت متوسط يا 2 ليوان دوغ برابر است.</a:t>
            </a:r>
            <a:endParaRPr lang="fa-IR" sz="2000" b="1" dirty="0">
              <a:solidFill>
                <a:schemeClr val="tx1">
                  <a:lumMod val="95000"/>
                  <a:lumOff val="5000"/>
                </a:schemeClr>
              </a:solidFill>
              <a:cs typeface="B Mitra" panose="00000400000000000000" pitchFamily="2" charset="-78"/>
            </a:endParaRPr>
          </a:p>
          <a:p>
            <a:pPr algn="just">
              <a:lnSpc>
                <a:spcPct val="200000"/>
              </a:lnSpc>
            </a:pPr>
            <a:endParaRPr lang="fa-IR" sz="1050" dirty="0">
              <a:solidFill>
                <a:schemeClr val="tx1">
                  <a:lumMod val="95000"/>
                  <a:lumOff val="5000"/>
                </a:schemeClr>
              </a:solidFill>
              <a:cs typeface="B Mitra" panose="00000400000000000000" pitchFamily="2" charset="-78"/>
            </a:endParaRPr>
          </a:p>
        </p:txBody>
      </p:sp>
    </p:spTree>
    <p:extLst>
      <p:ext uri="{BB962C8B-B14F-4D97-AF65-F5344CB8AC3E}">
        <p14:creationId xmlns:p14="http://schemas.microsoft.com/office/powerpoint/2010/main" xmlns="" val="172307678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94293" y="836712"/>
            <a:ext cx="8662891" cy="4536504"/>
          </a:xfrm>
          <a:noFill/>
          <a:effectLst>
            <a:glow rad="101600">
              <a:schemeClr val="accent3">
                <a:satMod val="175000"/>
                <a:alpha val="40000"/>
              </a:schemeClr>
            </a:glow>
          </a:effectLst>
        </p:spPr>
        <p:txBody>
          <a:bodyPr>
            <a:noAutofit/>
          </a:bodyPr>
          <a:lstStyle/>
          <a:p>
            <a:pPr algn="just">
              <a:lnSpc>
                <a:spcPct val="150000"/>
              </a:lnSpc>
            </a:pPr>
            <a:r>
              <a:rPr lang="fa-IR" sz="1800" b="1" dirty="0" smtClean="0">
                <a:solidFill>
                  <a:srgbClr val="00B0F0"/>
                </a:solidFill>
                <a:effectLst>
                  <a:outerShdw blurRad="38100" dist="38100" dir="2700000" algn="tl">
                    <a:srgbClr val="000000">
                      <a:alpha val="43137"/>
                    </a:srgbClr>
                  </a:outerShdw>
                </a:effectLst>
                <a:cs typeface="B Mitra" panose="00000400000000000000" pitchFamily="2" charset="-78"/>
              </a:rPr>
              <a:t>1- </a:t>
            </a:r>
            <a:r>
              <a:rPr lang="fa-IR" sz="1800" b="1" dirty="0">
                <a:solidFill>
                  <a:srgbClr val="00B0F0"/>
                </a:solidFill>
                <a:effectLst>
                  <a:outerShdw blurRad="38100" dist="38100" dir="2700000" algn="tl">
                    <a:srgbClr val="000000">
                      <a:alpha val="43137"/>
                    </a:srgbClr>
                  </a:outerShdw>
                </a:effectLst>
                <a:cs typeface="B Mitra" panose="00000400000000000000" pitchFamily="2" charset="-78"/>
              </a:rPr>
              <a:t>گروه نان و غلات</a:t>
            </a:r>
          </a:p>
          <a:p>
            <a:pPr algn="just">
              <a:lnSpc>
                <a:spcPct val="150000"/>
              </a:lnSpc>
            </a:pPr>
            <a:r>
              <a:rPr lang="fa-IR" sz="1600" dirty="0">
                <a:solidFill>
                  <a:schemeClr val="tx1">
                    <a:lumMod val="95000"/>
                    <a:lumOff val="5000"/>
                  </a:schemeClr>
                </a:solidFill>
                <a:cs typeface="B Mitra" panose="00000400000000000000" pitchFamily="2" charset="-78"/>
              </a:rPr>
              <a:t>مواد غذايي اين گروه به دليل </a:t>
            </a:r>
            <a:r>
              <a:rPr lang="fa-IR" sz="1600" dirty="0" smtClean="0">
                <a:solidFill>
                  <a:schemeClr val="tx1">
                    <a:lumMod val="95000"/>
                    <a:lumOff val="5000"/>
                  </a:schemeClr>
                </a:solidFill>
                <a:cs typeface="B Mitra" panose="00000400000000000000" pitchFamily="2" charset="-78"/>
              </a:rPr>
              <a:t>داشتن </a:t>
            </a:r>
            <a:r>
              <a:rPr lang="fa-IR" sz="1600" dirty="0">
                <a:solidFill>
                  <a:schemeClr val="tx1">
                    <a:lumMod val="95000"/>
                    <a:lumOff val="5000"/>
                  </a:schemeClr>
                </a:solidFill>
                <a:cs typeface="B Mitra" panose="00000400000000000000" pitchFamily="2" charset="-78"/>
              </a:rPr>
              <a:t>مواد </a:t>
            </a:r>
            <a:r>
              <a:rPr lang="fa-IR" sz="1600" dirty="0" smtClean="0">
                <a:solidFill>
                  <a:schemeClr val="tx1">
                    <a:lumMod val="95000"/>
                    <a:lumOff val="5000"/>
                  </a:schemeClr>
                </a:solidFill>
                <a:cs typeface="B Mitra" panose="00000400000000000000" pitchFamily="2" charset="-78"/>
              </a:rPr>
              <a:t>نشاسته </a:t>
            </a:r>
            <a:r>
              <a:rPr lang="fa-IR" sz="1600" dirty="0">
                <a:solidFill>
                  <a:schemeClr val="tx1">
                    <a:lumMod val="95000"/>
                    <a:lumOff val="5000"/>
                  </a:schemeClr>
                </a:solidFill>
                <a:cs typeface="B Mitra" panose="00000400000000000000" pitchFamily="2" charset="-78"/>
              </a:rPr>
              <a:t>اي، </a:t>
            </a:r>
            <a:r>
              <a:rPr lang="fa-IR" sz="1600" dirty="0" smtClean="0">
                <a:solidFill>
                  <a:schemeClr val="tx1">
                    <a:lumMod val="95000"/>
                    <a:lumOff val="5000"/>
                  </a:schemeClr>
                </a:solidFill>
                <a:cs typeface="B Mitra" panose="00000400000000000000" pitchFamily="2" charset="-78"/>
              </a:rPr>
              <a:t>تأمين </a:t>
            </a:r>
            <a:r>
              <a:rPr lang="fa-IR" sz="1600" dirty="0">
                <a:solidFill>
                  <a:schemeClr val="tx1">
                    <a:lumMod val="95000"/>
                    <a:lumOff val="5000"/>
                  </a:schemeClr>
                </a:solidFill>
                <a:cs typeface="B Mitra" panose="00000400000000000000" pitchFamily="2" charset="-78"/>
              </a:rPr>
              <a:t>كننده انرژي يا مواد انرژي </a:t>
            </a:r>
            <a:r>
              <a:rPr lang="fa-IR" sz="1600" dirty="0" smtClean="0">
                <a:solidFill>
                  <a:schemeClr val="tx1">
                    <a:lumMod val="95000"/>
                    <a:lumOff val="5000"/>
                  </a:schemeClr>
                </a:solidFill>
                <a:cs typeface="B Mitra" panose="00000400000000000000" pitchFamily="2" charset="-78"/>
              </a:rPr>
              <a:t>زا محسوب </a:t>
            </a:r>
            <a:r>
              <a:rPr lang="fa-IR" sz="1600" dirty="0">
                <a:solidFill>
                  <a:schemeClr val="tx1">
                    <a:lumMod val="95000"/>
                    <a:lumOff val="5000"/>
                  </a:schemeClr>
                </a:solidFill>
                <a:cs typeface="B Mitra" panose="00000400000000000000" pitchFamily="2" charset="-78"/>
              </a:rPr>
              <a:t>مي شوند. اين گروه از </a:t>
            </a:r>
            <a:r>
              <a:rPr lang="fa-IR" sz="1600" dirty="0" smtClean="0">
                <a:solidFill>
                  <a:schemeClr val="tx1">
                    <a:lumMod val="95000"/>
                    <a:lumOff val="5000"/>
                  </a:schemeClr>
                </a:solidFill>
                <a:cs typeface="B Mitra" panose="00000400000000000000" pitchFamily="2" charset="-78"/>
              </a:rPr>
              <a:t>موادغذايي </a:t>
            </a:r>
            <a:r>
              <a:rPr lang="fa-IR" sz="1600" dirty="0">
                <a:solidFill>
                  <a:schemeClr val="tx1">
                    <a:lumMod val="95000"/>
                    <a:lumOff val="5000"/>
                  </a:schemeClr>
                </a:solidFill>
                <a:cs typeface="B Mitra" panose="00000400000000000000" pitchFamily="2" charset="-78"/>
              </a:rPr>
              <a:t>علاوه بر تركيبات نشاسته اي، تأمين كننده </a:t>
            </a:r>
            <a:r>
              <a:rPr lang="fa-IR" sz="1600" dirty="0" smtClean="0">
                <a:solidFill>
                  <a:schemeClr val="tx1">
                    <a:lumMod val="95000"/>
                    <a:lumOff val="5000"/>
                  </a:schemeClr>
                </a:solidFill>
                <a:cs typeface="B Mitra" panose="00000400000000000000" pitchFamily="2" charset="-78"/>
              </a:rPr>
              <a:t>فيبر، ويتامين </a:t>
            </a:r>
            <a:r>
              <a:rPr lang="fa-IR" sz="1600" dirty="0">
                <a:solidFill>
                  <a:schemeClr val="tx1">
                    <a:lumMod val="95000"/>
                    <a:lumOff val="5000"/>
                  </a:schemeClr>
                </a:solidFill>
                <a:cs typeface="B Mitra" panose="00000400000000000000" pitchFamily="2" charset="-78"/>
              </a:rPr>
              <a:t>هاي گروه </a:t>
            </a:r>
            <a:r>
              <a:rPr lang="fa-IR" sz="1600" dirty="0" smtClean="0">
                <a:solidFill>
                  <a:schemeClr val="tx1">
                    <a:lumMod val="95000"/>
                    <a:lumOff val="5000"/>
                  </a:schemeClr>
                </a:solidFill>
                <a:cs typeface="B Mitra" panose="00000400000000000000" pitchFamily="2" charset="-78"/>
              </a:rPr>
              <a:t>ب و </a:t>
            </a:r>
            <a:r>
              <a:rPr lang="fa-IR" sz="1600" dirty="0">
                <a:solidFill>
                  <a:schemeClr val="tx1">
                    <a:lumMod val="95000"/>
                    <a:lumOff val="5000"/>
                  </a:schemeClr>
                </a:solidFill>
                <a:cs typeface="B Mitra" panose="00000400000000000000" pitchFamily="2" charset="-78"/>
              </a:rPr>
              <a:t>پروتئين نيز مي باشند</a:t>
            </a:r>
            <a:r>
              <a:rPr lang="fa-IR" sz="1600" dirty="0" smtClean="0">
                <a:solidFill>
                  <a:schemeClr val="tx1">
                    <a:lumMod val="95000"/>
                    <a:lumOff val="5000"/>
                  </a:schemeClr>
                </a:solidFill>
                <a:cs typeface="B Mitra" panose="00000400000000000000" pitchFamily="2" charset="-78"/>
              </a:rPr>
              <a:t>.</a:t>
            </a:r>
          </a:p>
          <a:p>
            <a:pPr algn="just">
              <a:lnSpc>
                <a:spcPct val="150000"/>
              </a:lnSpc>
            </a:pPr>
            <a:endParaRPr lang="fa-IR" sz="1050" dirty="0">
              <a:solidFill>
                <a:schemeClr val="tx1">
                  <a:lumMod val="95000"/>
                  <a:lumOff val="5000"/>
                </a:schemeClr>
              </a:solidFill>
              <a:cs typeface="B Mitra" panose="00000400000000000000" pitchFamily="2" charset="-78"/>
            </a:endParaRPr>
          </a:p>
          <a:p>
            <a:pPr algn="just">
              <a:lnSpc>
                <a:spcPct val="150000"/>
              </a:lnSpc>
            </a:pPr>
            <a:r>
              <a:rPr lang="fa-IR" sz="1400" b="1" u="sng" dirty="0">
                <a:solidFill>
                  <a:srgbClr val="00B0F0"/>
                </a:solidFill>
                <a:cs typeface="B Mitra" panose="00000400000000000000" pitchFamily="2" charset="-78"/>
              </a:rPr>
              <a:t>مواد غذايي گروه نان و غلات:</a:t>
            </a:r>
          </a:p>
          <a:p>
            <a:pPr algn="just">
              <a:lnSpc>
                <a:spcPct val="150000"/>
              </a:lnSpc>
            </a:pPr>
            <a:endParaRPr lang="fa-IR" sz="200" b="1" dirty="0">
              <a:solidFill>
                <a:schemeClr val="tx1">
                  <a:lumMod val="95000"/>
                  <a:lumOff val="5000"/>
                </a:schemeClr>
              </a:solidFill>
              <a:cs typeface="B Mitra" panose="00000400000000000000" pitchFamily="2" charset="-78"/>
            </a:endParaRPr>
          </a:p>
          <a:p>
            <a:pPr algn="just">
              <a:lnSpc>
                <a:spcPct val="150000"/>
              </a:lnSpc>
            </a:pPr>
            <a:r>
              <a:rPr lang="fa-IR" sz="2000" dirty="0" smtClean="0">
                <a:ln>
                  <a:solidFill>
                    <a:srgbClr val="00823B"/>
                  </a:solidFill>
                </a:ln>
                <a:solidFill>
                  <a:srgbClr val="00823B"/>
                </a:solidFill>
                <a:effectLst>
                  <a:glow>
                    <a:srgbClr val="00823B"/>
                  </a:glow>
                </a:effectLst>
                <a:cs typeface="B Mitra" panose="00000400000000000000" pitchFamily="2" charset="-78"/>
                <a:sym typeface="Wingdings 2"/>
              </a:rPr>
              <a:t>*</a:t>
            </a:r>
            <a:r>
              <a:rPr lang="fa-IR" sz="1800" dirty="0" smtClean="0">
                <a:ln>
                  <a:solidFill>
                    <a:srgbClr val="00823B"/>
                  </a:solidFill>
                </a:ln>
                <a:solidFill>
                  <a:srgbClr val="00823B"/>
                </a:solidFill>
                <a:effectLst>
                  <a:glow>
                    <a:srgbClr val="00823B"/>
                  </a:glow>
                </a:effectLst>
                <a:cs typeface="B Mitra" panose="00000400000000000000" pitchFamily="2" charset="-78"/>
                <a:sym typeface="Wingdings 2"/>
              </a:rPr>
              <a:t> </a:t>
            </a:r>
            <a:r>
              <a:rPr lang="fa-IR" sz="1800" dirty="0" smtClean="0">
                <a:solidFill>
                  <a:schemeClr val="tx1">
                    <a:lumMod val="95000"/>
                    <a:lumOff val="5000"/>
                  </a:schemeClr>
                </a:solidFill>
                <a:cs typeface="B Mitra" panose="00000400000000000000" pitchFamily="2" charset="-78"/>
              </a:rPr>
              <a:t>غلات </a:t>
            </a:r>
            <a:r>
              <a:rPr lang="fa-IR" sz="1800" dirty="0">
                <a:solidFill>
                  <a:schemeClr val="tx1">
                    <a:lumMod val="95000"/>
                    <a:lumOff val="5000"/>
                  </a:schemeClr>
                </a:solidFill>
                <a:cs typeface="B Mitra" panose="00000400000000000000" pitchFamily="2" charset="-78"/>
              </a:rPr>
              <a:t>سبوس </a:t>
            </a:r>
            <a:r>
              <a:rPr lang="fa-IR" sz="1800" dirty="0" smtClean="0">
                <a:solidFill>
                  <a:schemeClr val="tx1">
                    <a:lumMod val="95000"/>
                    <a:lumOff val="5000"/>
                  </a:schemeClr>
                </a:solidFill>
                <a:cs typeface="B Mitra" panose="00000400000000000000" pitchFamily="2" charset="-78"/>
              </a:rPr>
              <a:t>دار </a:t>
            </a:r>
            <a:r>
              <a:rPr lang="fa-IR" sz="1400" dirty="0" smtClean="0">
                <a:solidFill>
                  <a:schemeClr val="tx1">
                    <a:lumMod val="95000"/>
                    <a:lumOff val="5000"/>
                  </a:schemeClr>
                </a:solidFill>
                <a:cs typeface="B Mitra" panose="00000400000000000000" pitchFamily="2" charset="-78"/>
              </a:rPr>
              <a:t>(جو، گندم ، جو دوسر، چاودار و </a:t>
            </a:r>
            <a:r>
              <a:rPr lang="fa-IR" sz="1400" dirty="0">
                <a:solidFill>
                  <a:schemeClr val="tx1">
                    <a:lumMod val="95000"/>
                    <a:lumOff val="5000"/>
                  </a:schemeClr>
                </a:solidFill>
                <a:cs typeface="B Mitra" panose="00000400000000000000" pitchFamily="2" charset="-78"/>
              </a:rPr>
              <a:t>ارزن</a:t>
            </a:r>
            <a:r>
              <a:rPr lang="fa-IR" sz="1400" dirty="0" smtClean="0">
                <a:solidFill>
                  <a:schemeClr val="tx1">
                    <a:lumMod val="95000"/>
                    <a:lumOff val="5000"/>
                  </a:schemeClr>
                </a:solidFill>
                <a:cs typeface="B Mitra" panose="00000400000000000000" pitchFamily="2" charset="-78"/>
              </a:rPr>
              <a:t>)</a:t>
            </a:r>
            <a:r>
              <a:rPr lang="fa-IR" sz="1800" dirty="0" smtClean="0">
                <a:solidFill>
                  <a:schemeClr val="tx1">
                    <a:lumMod val="95000"/>
                    <a:lumOff val="5000"/>
                  </a:schemeClr>
                </a:solidFill>
                <a:cs typeface="B Mitra" panose="00000400000000000000" pitchFamily="2" charset="-78"/>
              </a:rPr>
              <a:t>، </a:t>
            </a:r>
            <a:r>
              <a:rPr lang="fa-IR" sz="1800" dirty="0">
                <a:solidFill>
                  <a:schemeClr val="tx1">
                    <a:lumMod val="95000"/>
                    <a:lumOff val="5000"/>
                  </a:schemeClr>
                </a:solidFill>
                <a:cs typeface="B Mitra" panose="00000400000000000000" pitchFamily="2" charset="-78"/>
              </a:rPr>
              <a:t>نان سبوس دار، برنج، </a:t>
            </a:r>
            <a:r>
              <a:rPr lang="fa-IR" sz="1800" dirty="0" smtClean="0">
                <a:solidFill>
                  <a:schemeClr val="tx1">
                    <a:lumMod val="95000"/>
                    <a:lumOff val="5000"/>
                  </a:schemeClr>
                </a:solidFill>
                <a:cs typeface="B Mitra" panose="00000400000000000000" pitchFamily="2" charset="-78"/>
              </a:rPr>
              <a:t>ماكاروني </a:t>
            </a:r>
            <a:r>
              <a:rPr lang="fa-IR" sz="1800" dirty="0">
                <a:solidFill>
                  <a:schemeClr val="tx1">
                    <a:lumMod val="95000"/>
                    <a:lumOff val="5000"/>
                  </a:schemeClr>
                </a:solidFill>
                <a:cs typeface="B Mitra" panose="00000400000000000000" pitchFamily="2" charset="-78"/>
              </a:rPr>
              <a:t>و دانه ذرت، رشته پلويي و رشته آشي، آرد كامل غلات، گندم برشته </a:t>
            </a:r>
            <a:r>
              <a:rPr lang="fa-IR" sz="1800" dirty="0" smtClean="0">
                <a:solidFill>
                  <a:schemeClr val="tx1">
                    <a:lumMod val="95000"/>
                    <a:lumOff val="5000"/>
                  </a:schemeClr>
                </a:solidFill>
                <a:cs typeface="B Mitra" panose="00000400000000000000" pitchFamily="2" charset="-78"/>
              </a:rPr>
              <a:t>و بي نمك.  </a:t>
            </a:r>
            <a:r>
              <a:rPr lang="fa-IR" sz="1400" b="1" dirty="0">
                <a:ln>
                  <a:noFill/>
                  <a:prstDash val="solid"/>
                </a:ln>
                <a:solidFill>
                  <a:schemeClr val="tx1"/>
                </a:solidFill>
                <a:effectLst/>
                <a:cs typeface="B Mitra" panose="00000400000000000000" pitchFamily="2" charset="-78"/>
              </a:rPr>
              <a:t>اين مواد را بايد نسبت به ساير مواد غذايي اين گروه </a:t>
            </a:r>
            <a:r>
              <a:rPr lang="fa-IR" sz="1400" b="1" dirty="0" smtClean="0">
                <a:ln>
                  <a:solidFill>
                    <a:srgbClr val="00823B"/>
                  </a:solidFill>
                </a:ln>
                <a:solidFill>
                  <a:srgbClr val="00823B"/>
                </a:solidFill>
                <a:effectLst>
                  <a:glow>
                    <a:srgbClr val="00823B"/>
                  </a:glow>
                </a:effectLst>
                <a:cs typeface="B Mitra" panose="00000400000000000000" pitchFamily="2" charset="-78"/>
              </a:rPr>
              <a:t>بيشتر </a:t>
            </a:r>
            <a:r>
              <a:rPr lang="fa-IR" sz="1400" b="1" dirty="0">
                <a:ln>
                  <a:noFill/>
                  <a:prstDash val="solid"/>
                </a:ln>
                <a:solidFill>
                  <a:schemeClr val="tx1"/>
                </a:solidFill>
                <a:effectLst/>
                <a:cs typeface="B Mitra" panose="00000400000000000000" pitchFamily="2" charset="-78"/>
              </a:rPr>
              <a:t>مصرف كرد.</a:t>
            </a:r>
          </a:p>
          <a:p>
            <a:pPr algn="just">
              <a:lnSpc>
                <a:spcPct val="150000"/>
              </a:lnSpc>
            </a:pPr>
            <a:endParaRPr lang="fa-IR" sz="300" dirty="0">
              <a:ln>
                <a:solidFill>
                  <a:srgbClr val="92D050"/>
                </a:solidFill>
              </a:ln>
              <a:solidFill>
                <a:srgbClr val="00823B"/>
              </a:solidFill>
              <a:effectLst>
                <a:glow rad="12700">
                  <a:srgbClr val="00B050">
                    <a:alpha val="23000"/>
                  </a:srgbClr>
                </a:glow>
              </a:effectLst>
              <a:cs typeface="B Mitra" panose="00000400000000000000" pitchFamily="2" charset="-78"/>
            </a:endParaRPr>
          </a:p>
          <a:p>
            <a:pPr algn="just">
              <a:lnSpc>
                <a:spcPct val="150000"/>
              </a:lnSpc>
            </a:pPr>
            <a:r>
              <a:rPr lang="fa-IR" sz="2000" dirty="0" smtClean="0">
                <a:ln>
                  <a:solidFill>
                    <a:srgbClr val="FF9933"/>
                  </a:solidFill>
                </a:ln>
                <a:solidFill>
                  <a:srgbClr val="B08600"/>
                </a:solidFill>
                <a:cs typeface="B Mitra" panose="00000400000000000000" pitchFamily="2" charset="-78"/>
                <a:sym typeface="Wingdings 2"/>
              </a:rPr>
              <a:t>*</a:t>
            </a:r>
            <a:r>
              <a:rPr lang="fa-IR" sz="2000" dirty="0" smtClean="0">
                <a:solidFill>
                  <a:schemeClr val="tx1">
                    <a:lumMod val="95000"/>
                    <a:lumOff val="5000"/>
                  </a:schemeClr>
                </a:solidFill>
                <a:cs typeface="B Mitra" panose="00000400000000000000" pitchFamily="2" charset="-78"/>
                <a:sym typeface="Wingdings 2"/>
              </a:rPr>
              <a:t> </a:t>
            </a:r>
            <a:r>
              <a:rPr lang="fa-IR" sz="1800" dirty="0" smtClean="0">
                <a:solidFill>
                  <a:schemeClr val="tx1">
                    <a:lumMod val="95000"/>
                    <a:lumOff val="5000"/>
                  </a:schemeClr>
                </a:solidFill>
                <a:cs typeface="B Mitra" panose="00000400000000000000" pitchFamily="2" charset="-78"/>
              </a:rPr>
              <a:t>نان </a:t>
            </a:r>
            <a:r>
              <a:rPr lang="fa-IR" sz="1800" dirty="0">
                <a:solidFill>
                  <a:schemeClr val="tx1">
                    <a:lumMod val="95000"/>
                    <a:lumOff val="5000"/>
                  </a:schemeClr>
                </a:solidFill>
                <a:cs typeface="B Mitra" panose="00000400000000000000" pitchFamily="2" charset="-78"/>
              </a:rPr>
              <a:t>ذرت، بيسكوييت، نان سفيد، شيريني هاي كم چربي، گندم يا ذرت شيرين </a:t>
            </a:r>
            <a:r>
              <a:rPr lang="fa-IR" sz="1800" dirty="0" smtClean="0">
                <a:solidFill>
                  <a:schemeClr val="tx1">
                    <a:lumMod val="95000"/>
                    <a:lumOff val="5000"/>
                  </a:schemeClr>
                </a:solidFill>
                <a:cs typeface="B Mitra" panose="00000400000000000000" pitchFamily="2" charset="-78"/>
              </a:rPr>
              <a:t>شده</a:t>
            </a:r>
            <a:r>
              <a:rPr lang="fa-IR" sz="1800" dirty="0">
                <a:solidFill>
                  <a:schemeClr val="tx1">
                    <a:lumMod val="95000"/>
                    <a:lumOff val="5000"/>
                  </a:schemeClr>
                </a:solidFill>
                <a:cs typeface="B Mitra" panose="00000400000000000000" pitchFamily="2" charset="-78"/>
              </a:rPr>
              <a:t>، آرد </a:t>
            </a:r>
            <a:r>
              <a:rPr lang="fa-IR" sz="1800" dirty="0" smtClean="0">
                <a:solidFill>
                  <a:schemeClr val="tx1">
                    <a:lumMod val="95000"/>
                    <a:lumOff val="5000"/>
                  </a:schemeClr>
                </a:solidFill>
                <a:cs typeface="B Mitra" panose="00000400000000000000" pitchFamily="2" charset="-78"/>
              </a:rPr>
              <a:t>بدون سبوس </a:t>
            </a:r>
            <a:r>
              <a:rPr lang="fa-IR" sz="1800" dirty="0">
                <a:solidFill>
                  <a:schemeClr val="tx1">
                    <a:lumMod val="95000"/>
                    <a:lumOff val="5000"/>
                  </a:schemeClr>
                </a:solidFill>
                <a:cs typeface="B Mitra" panose="00000400000000000000" pitchFamily="2" charset="-78"/>
              </a:rPr>
              <a:t>غلات: </a:t>
            </a:r>
            <a:r>
              <a:rPr lang="fa-IR" sz="1400" b="1" dirty="0">
                <a:ln>
                  <a:noFill/>
                  <a:prstDash val="solid"/>
                </a:ln>
                <a:solidFill>
                  <a:schemeClr val="tx1"/>
                </a:solidFill>
                <a:effectLst/>
                <a:cs typeface="B Mitra" panose="00000400000000000000" pitchFamily="2" charset="-78"/>
              </a:rPr>
              <a:t>اين نوع مواد را بهتر است </a:t>
            </a:r>
            <a:r>
              <a:rPr lang="fa-IR" sz="1400" b="1" dirty="0" smtClean="0">
                <a:ln>
                  <a:solidFill>
                    <a:srgbClr val="FF9933"/>
                  </a:solidFill>
                </a:ln>
                <a:solidFill>
                  <a:srgbClr val="B08600"/>
                </a:solidFill>
                <a:cs typeface="B Mitra" panose="00000400000000000000" pitchFamily="2" charset="-78"/>
              </a:rPr>
              <a:t>گاهگاهي </a:t>
            </a:r>
            <a:r>
              <a:rPr lang="fa-IR" sz="1400" b="1" dirty="0">
                <a:ln>
                  <a:noFill/>
                  <a:prstDash val="solid"/>
                </a:ln>
                <a:solidFill>
                  <a:schemeClr val="tx1"/>
                </a:solidFill>
                <a:effectLst/>
                <a:cs typeface="B Mitra" panose="00000400000000000000" pitchFamily="2" charset="-78"/>
              </a:rPr>
              <a:t>استفاده كرد.</a:t>
            </a:r>
          </a:p>
          <a:p>
            <a:pPr algn="just">
              <a:lnSpc>
                <a:spcPct val="150000"/>
              </a:lnSpc>
            </a:pPr>
            <a:endParaRPr lang="fa-IR" sz="200" dirty="0">
              <a:ln>
                <a:solidFill>
                  <a:srgbClr val="FF9933"/>
                </a:solidFill>
              </a:ln>
              <a:solidFill>
                <a:srgbClr val="B08600"/>
              </a:solidFill>
              <a:cs typeface="B Mitra" panose="00000400000000000000" pitchFamily="2" charset="-78"/>
            </a:endParaRPr>
          </a:p>
          <a:p>
            <a:pPr algn="just">
              <a:lnSpc>
                <a:spcPct val="150000"/>
              </a:lnSpc>
            </a:pPr>
            <a:r>
              <a:rPr lang="fa-IR" sz="1800" b="1" dirty="0" smtClean="0">
                <a:solidFill>
                  <a:srgbClr val="CC0000"/>
                </a:solidFill>
                <a:cs typeface="B Mitra" panose="00000400000000000000" pitchFamily="2" charset="-78"/>
                <a:sym typeface="Wingdings 2"/>
              </a:rPr>
              <a:t>*</a:t>
            </a:r>
            <a:r>
              <a:rPr lang="fa-IR" sz="2000" dirty="0" smtClean="0">
                <a:ln>
                  <a:solidFill>
                    <a:srgbClr val="00823B"/>
                  </a:solidFill>
                </a:ln>
                <a:solidFill>
                  <a:srgbClr val="00823B"/>
                </a:solidFill>
                <a:effectLst>
                  <a:glow>
                    <a:srgbClr val="00823B"/>
                  </a:glow>
                </a:effectLst>
                <a:cs typeface="B Mitra" panose="00000400000000000000" pitchFamily="2" charset="-78"/>
                <a:sym typeface="Wingdings 2"/>
              </a:rPr>
              <a:t> </a:t>
            </a:r>
            <a:r>
              <a:rPr lang="fa-IR" sz="1800" dirty="0" smtClean="0">
                <a:solidFill>
                  <a:schemeClr val="tx1">
                    <a:lumMod val="95000"/>
                    <a:lumOff val="5000"/>
                  </a:schemeClr>
                </a:solidFill>
                <a:cs typeface="B Mitra" panose="00000400000000000000" pitchFamily="2" charset="-78"/>
              </a:rPr>
              <a:t>شيريني </a:t>
            </a:r>
            <a:r>
              <a:rPr lang="fa-IR" sz="1800" dirty="0">
                <a:solidFill>
                  <a:schemeClr val="tx1">
                    <a:lumMod val="95000"/>
                    <a:lumOff val="5000"/>
                  </a:schemeClr>
                </a:solidFill>
                <a:cs typeface="B Mitra" panose="00000400000000000000" pitchFamily="2" charset="-78"/>
              </a:rPr>
              <a:t>هايي با چربي متوسط يا زياد </a:t>
            </a:r>
            <a:r>
              <a:rPr lang="fa-IR" sz="1600" dirty="0">
                <a:solidFill>
                  <a:schemeClr val="tx1">
                    <a:lumMod val="95000"/>
                    <a:lumOff val="5000"/>
                  </a:schemeClr>
                </a:solidFill>
                <a:cs typeface="B Mitra" panose="00000400000000000000" pitchFamily="2" charset="-78"/>
              </a:rPr>
              <a:t>(خامه اي) </a:t>
            </a:r>
            <a:r>
              <a:rPr lang="fa-IR" sz="1800" dirty="0">
                <a:solidFill>
                  <a:schemeClr val="tx1">
                    <a:lumMod val="95000"/>
                    <a:lumOff val="5000"/>
                  </a:schemeClr>
                </a:solidFill>
                <a:cs typeface="B Mitra" panose="00000400000000000000" pitchFamily="2" charset="-78"/>
              </a:rPr>
              <a:t>و مواد </a:t>
            </a:r>
            <a:r>
              <a:rPr lang="fa-IR" sz="1800" dirty="0" smtClean="0">
                <a:solidFill>
                  <a:schemeClr val="tx1">
                    <a:lumMod val="95000"/>
                    <a:lumOff val="5000"/>
                  </a:schemeClr>
                </a:solidFill>
                <a:cs typeface="B Mitra" panose="00000400000000000000" pitchFamily="2" charset="-78"/>
              </a:rPr>
              <a:t>نشاسته </a:t>
            </a:r>
            <a:r>
              <a:rPr lang="fa-IR" sz="1800" dirty="0">
                <a:solidFill>
                  <a:schemeClr val="tx1">
                    <a:lumMod val="95000"/>
                    <a:lumOff val="5000"/>
                  </a:schemeClr>
                </a:solidFill>
                <a:cs typeface="B Mitra" panose="00000400000000000000" pitchFamily="2" charset="-78"/>
              </a:rPr>
              <a:t>اي كه با </a:t>
            </a:r>
            <a:r>
              <a:rPr lang="fa-IR" sz="1800" dirty="0" smtClean="0">
                <a:solidFill>
                  <a:schemeClr val="tx1">
                    <a:lumMod val="95000"/>
                    <a:lumOff val="5000"/>
                  </a:schemeClr>
                </a:solidFill>
                <a:cs typeface="B Mitra" panose="00000400000000000000" pitchFamily="2" charset="-78"/>
              </a:rPr>
              <a:t>روغن</a:t>
            </a:r>
            <a:r>
              <a:rPr lang="fa-IR" sz="1800" dirty="0">
                <a:solidFill>
                  <a:schemeClr val="tx1">
                    <a:lumMod val="95000"/>
                    <a:lumOff val="5000"/>
                  </a:schemeClr>
                </a:solidFill>
                <a:cs typeface="B Mitra" panose="00000400000000000000" pitchFamily="2" charset="-78"/>
              </a:rPr>
              <a:t> </a:t>
            </a:r>
            <a:r>
              <a:rPr lang="fa-IR" sz="1800" dirty="0" smtClean="0">
                <a:solidFill>
                  <a:schemeClr val="tx1">
                    <a:lumMod val="95000"/>
                    <a:lumOff val="5000"/>
                  </a:schemeClr>
                </a:solidFill>
                <a:cs typeface="B Mitra" panose="00000400000000000000" pitchFamily="2" charset="-78"/>
              </a:rPr>
              <a:t>سرخ </a:t>
            </a:r>
            <a:r>
              <a:rPr lang="fa-IR" sz="1800" dirty="0">
                <a:solidFill>
                  <a:schemeClr val="tx1">
                    <a:lumMod val="95000"/>
                    <a:lumOff val="5000"/>
                  </a:schemeClr>
                </a:solidFill>
                <a:cs typeface="B Mitra" panose="00000400000000000000" pitchFamily="2" charset="-78"/>
              </a:rPr>
              <a:t>شده: </a:t>
            </a:r>
            <a:r>
              <a:rPr lang="fa-IR" sz="1400" b="1" dirty="0">
                <a:ln>
                  <a:noFill/>
                  <a:prstDash val="solid"/>
                </a:ln>
                <a:solidFill>
                  <a:schemeClr val="tx1"/>
                </a:solidFill>
                <a:effectLst/>
                <a:cs typeface="B Mitra" panose="00000400000000000000" pitchFamily="2" charset="-78"/>
              </a:rPr>
              <a:t>اين نوع مواد را بايد </a:t>
            </a:r>
            <a:r>
              <a:rPr lang="fa-IR" sz="1400" b="1" dirty="0">
                <a:solidFill>
                  <a:srgbClr val="CC0000"/>
                </a:solidFill>
                <a:effectLst>
                  <a:glow rad="63500">
                    <a:schemeClr val="accent2">
                      <a:satMod val="175000"/>
                      <a:alpha val="40000"/>
                    </a:schemeClr>
                  </a:glow>
                </a:effectLst>
                <a:cs typeface="B Mitra" panose="00000400000000000000" pitchFamily="2" charset="-78"/>
              </a:rPr>
              <a:t>به ندرت </a:t>
            </a:r>
            <a:r>
              <a:rPr lang="fa-IR" sz="1400" b="1" dirty="0">
                <a:ln>
                  <a:noFill/>
                  <a:prstDash val="solid"/>
                </a:ln>
                <a:solidFill>
                  <a:schemeClr val="tx1"/>
                </a:solidFill>
                <a:effectLst/>
                <a:cs typeface="B Mitra" panose="00000400000000000000" pitchFamily="2" charset="-78"/>
              </a:rPr>
              <a:t>مصرف كرد</a:t>
            </a:r>
            <a:r>
              <a:rPr lang="fa-IR" sz="1400" b="1" dirty="0" smtClean="0">
                <a:ln>
                  <a:noFill/>
                  <a:prstDash val="solid"/>
                </a:ln>
                <a:solidFill>
                  <a:schemeClr val="tx1"/>
                </a:solidFill>
                <a:effectLst/>
                <a:cs typeface="B Mitra" panose="00000400000000000000" pitchFamily="2" charset="-78"/>
              </a:rPr>
              <a:t>.</a:t>
            </a:r>
            <a:endParaRPr lang="fa-IR" sz="900" b="1" dirty="0">
              <a:solidFill>
                <a:srgbClr val="CC0000"/>
              </a:solidFill>
              <a:effectLst/>
              <a:cs typeface="B Mitra" panose="00000400000000000000" pitchFamily="2" charset="-78"/>
            </a:endParaRPr>
          </a:p>
          <a:p>
            <a:pPr algn="just">
              <a:lnSpc>
                <a:spcPct val="150000"/>
              </a:lnSpc>
            </a:pPr>
            <a:r>
              <a:rPr lang="fa-IR" sz="1400" b="1" u="sng" dirty="0">
                <a:solidFill>
                  <a:srgbClr val="00B0F0"/>
                </a:solidFill>
                <a:cs typeface="B Mitra" panose="00000400000000000000" pitchFamily="2" charset="-78"/>
              </a:rPr>
              <a:t>ميزان توصيه شده گروه نان و غلات:</a:t>
            </a:r>
          </a:p>
          <a:p>
            <a:pPr algn="just">
              <a:lnSpc>
                <a:spcPct val="150000"/>
              </a:lnSpc>
            </a:pPr>
            <a:r>
              <a:rPr lang="fa-IR" sz="1800" dirty="0" smtClean="0">
                <a:solidFill>
                  <a:schemeClr val="tx1">
                    <a:lumMod val="95000"/>
                    <a:lumOff val="5000"/>
                  </a:schemeClr>
                </a:solidFill>
                <a:cs typeface="B Mitra" panose="00000400000000000000" pitchFamily="2" charset="-78"/>
              </a:rPr>
              <a:t> 11-6 </a:t>
            </a:r>
            <a:r>
              <a:rPr lang="fa-IR" sz="1800" dirty="0">
                <a:solidFill>
                  <a:schemeClr val="tx1">
                    <a:lumMod val="95000"/>
                    <a:lumOff val="5000"/>
                  </a:schemeClr>
                </a:solidFill>
                <a:cs typeface="B Mitra" panose="00000400000000000000" pitchFamily="2" charset="-78"/>
              </a:rPr>
              <a:t>سهم روزانه، به طور مثال برحسب ضخامت نان </a:t>
            </a:r>
            <a:r>
              <a:rPr lang="fa-IR" sz="1600" dirty="0">
                <a:solidFill>
                  <a:schemeClr val="tx1">
                    <a:lumMod val="95000"/>
                    <a:lumOff val="5000"/>
                  </a:schemeClr>
                </a:solidFill>
                <a:cs typeface="B Mitra" panose="00000400000000000000" pitchFamily="2" charset="-78"/>
              </a:rPr>
              <a:t>(بربري، سنگك، تافتون و </a:t>
            </a:r>
            <a:r>
              <a:rPr lang="fa-IR" sz="1600" dirty="0" smtClean="0">
                <a:solidFill>
                  <a:schemeClr val="tx1">
                    <a:lumMod val="95000"/>
                    <a:lumOff val="5000"/>
                  </a:schemeClr>
                </a:solidFill>
                <a:cs typeface="B Mitra" panose="00000400000000000000" pitchFamily="2" charset="-78"/>
              </a:rPr>
              <a:t>لواش)</a:t>
            </a:r>
            <a:r>
              <a:rPr lang="fa-IR" sz="1800" dirty="0" smtClean="0">
                <a:solidFill>
                  <a:schemeClr val="tx1">
                    <a:lumMod val="95000"/>
                    <a:lumOff val="5000"/>
                  </a:schemeClr>
                </a:solidFill>
                <a:cs typeface="B Mitra" panose="00000400000000000000" pitchFamily="2" charset="-78"/>
              </a:rPr>
              <a:t> از يك </a:t>
            </a:r>
            <a:r>
              <a:rPr lang="fa-IR" sz="1800" dirty="0">
                <a:solidFill>
                  <a:schemeClr val="tx1">
                    <a:lumMod val="95000"/>
                    <a:lumOff val="5000"/>
                  </a:schemeClr>
                </a:solidFill>
                <a:cs typeface="B Mitra" panose="00000400000000000000" pitchFamily="2" charset="-78"/>
              </a:rPr>
              <a:t>تا </a:t>
            </a:r>
            <a:r>
              <a:rPr lang="fa-IR" sz="1800" u="sng" dirty="0">
                <a:solidFill>
                  <a:schemeClr val="tx1">
                    <a:lumMod val="95000"/>
                    <a:lumOff val="5000"/>
                  </a:schemeClr>
                </a:solidFill>
                <a:cs typeface="B Mitra" panose="00000400000000000000" pitchFamily="2" charset="-78"/>
              </a:rPr>
              <a:t>4</a:t>
            </a:r>
            <a:r>
              <a:rPr lang="fa-IR" sz="1800" dirty="0">
                <a:solidFill>
                  <a:schemeClr val="tx1">
                    <a:lumMod val="95000"/>
                    <a:lumOff val="5000"/>
                  </a:schemeClr>
                </a:solidFill>
                <a:cs typeface="B Mitra" panose="00000400000000000000" pitchFamily="2" charset="-78"/>
              </a:rPr>
              <a:t> كف </a:t>
            </a:r>
            <a:r>
              <a:rPr lang="fa-IR" sz="1800" dirty="0" smtClean="0">
                <a:solidFill>
                  <a:schemeClr val="tx1">
                    <a:lumMod val="95000"/>
                    <a:lumOff val="5000"/>
                  </a:schemeClr>
                </a:solidFill>
                <a:cs typeface="B Mitra" panose="00000400000000000000" pitchFamily="2" charset="-78"/>
              </a:rPr>
              <a:t>دست. </a:t>
            </a:r>
            <a:r>
              <a:rPr lang="fa-IR" sz="1800" dirty="0">
                <a:solidFill>
                  <a:schemeClr val="tx1">
                    <a:lumMod val="95000"/>
                    <a:lumOff val="5000"/>
                  </a:schemeClr>
                </a:solidFill>
                <a:cs typeface="B Mitra" panose="00000400000000000000" pitchFamily="2" charset="-78"/>
              </a:rPr>
              <a:t>اين مقدار برابر </a:t>
            </a:r>
            <a:r>
              <a:rPr lang="fa-IR" sz="1800" dirty="0" smtClean="0">
                <a:solidFill>
                  <a:schemeClr val="tx1">
                    <a:lumMod val="95000"/>
                    <a:lumOff val="5000"/>
                  </a:schemeClr>
                </a:solidFill>
                <a:cs typeface="B Mitra" panose="00000400000000000000" pitchFamily="2" charset="-78"/>
              </a:rPr>
              <a:t>6-5 </a:t>
            </a:r>
            <a:r>
              <a:rPr lang="fa-IR" sz="1800" dirty="0">
                <a:solidFill>
                  <a:schemeClr val="tx1">
                    <a:lumMod val="95000"/>
                    <a:lumOff val="5000"/>
                  </a:schemeClr>
                </a:solidFill>
                <a:cs typeface="B Mitra" panose="00000400000000000000" pitchFamily="2" charset="-78"/>
              </a:rPr>
              <a:t>قاشق پلو، نصف ليوان غلات پخته شده يا </a:t>
            </a:r>
            <a:r>
              <a:rPr lang="fa-IR" sz="1800" dirty="0" smtClean="0">
                <a:solidFill>
                  <a:schemeClr val="tx1">
                    <a:lumMod val="95000"/>
                    <a:lumOff val="5000"/>
                  </a:schemeClr>
                </a:solidFill>
                <a:cs typeface="B Mitra" panose="00000400000000000000" pitchFamily="2" charset="-78"/>
              </a:rPr>
              <a:t>نصف ليوان </a:t>
            </a:r>
            <a:r>
              <a:rPr lang="fa-IR" sz="1800" dirty="0">
                <a:solidFill>
                  <a:schemeClr val="tx1">
                    <a:lumMod val="95000"/>
                    <a:lumOff val="5000"/>
                  </a:schemeClr>
                </a:solidFill>
                <a:cs typeface="B Mitra" panose="00000400000000000000" pitchFamily="2" charset="-78"/>
              </a:rPr>
              <a:t>ماكاروني است.</a:t>
            </a:r>
          </a:p>
        </p:txBody>
      </p:sp>
      <p:sp>
        <p:nvSpPr>
          <p:cNvPr id="8" name="Title 1"/>
          <p:cNvSpPr txBox="1">
            <a:spLocks/>
          </p:cNvSpPr>
          <p:nvPr/>
        </p:nvSpPr>
        <p:spPr>
          <a:xfrm>
            <a:off x="827584" y="111787"/>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1800" dirty="0" smtClean="0">
                <a:solidFill>
                  <a:srgbClr val="00823B"/>
                </a:solidFill>
                <a:effectLst>
                  <a:glow rad="63500">
                    <a:schemeClr val="accent3">
                      <a:satMod val="175000"/>
                      <a:alpha val="40000"/>
                    </a:schemeClr>
                  </a:glow>
                </a:effectLst>
                <a:cs typeface="2  Titr" panose="00000700000000000000" pitchFamily="2" charset="-78"/>
              </a:rPr>
              <a:t>گروه هاي غذايي</a:t>
            </a:r>
            <a:endParaRPr lang="fa-IR" sz="1800" dirty="0">
              <a:solidFill>
                <a:srgbClr val="00823B"/>
              </a:solidFill>
              <a:effectLst>
                <a:glow rad="63500">
                  <a:schemeClr val="accent3">
                    <a:satMod val="175000"/>
                    <a:alpha val="40000"/>
                  </a:schemeClr>
                </a:glow>
              </a:effectLst>
              <a:cs typeface="2  Titr" panose="00000700000000000000" pitchFamily="2" charset="-78"/>
            </a:endParaRPr>
          </a:p>
        </p:txBody>
      </p:sp>
    </p:spTree>
    <p:extLst>
      <p:ext uri="{BB962C8B-B14F-4D97-AF65-F5344CB8AC3E}">
        <p14:creationId xmlns:p14="http://schemas.microsoft.com/office/powerpoint/2010/main" xmlns="" val="3971371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3568" y="156403"/>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1800" dirty="0">
                <a:solidFill>
                  <a:srgbClr val="00823B"/>
                </a:solidFill>
                <a:effectLst>
                  <a:glow rad="63500">
                    <a:schemeClr val="accent3">
                      <a:satMod val="175000"/>
                      <a:alpha val="40000"/>
                    </a:schemeClr>
                  </a:glow>
                </a:effectLst>
                <a:cs typeface="2  Titr" panose="00000700000000000000" pitchFamily="2" charset="-78"/>
              </a:rPr>
              <a:t>گروه هاي غذايي</a:t>
            </a:r>
          </a:p>
        </p:txBody>
      </p:sp>
      <p:sp>
        <p:nvSpPr>
          <p:cNvPr id="6" name="Rectangle 5"/>
          <p:cNvSpPr/>
          <p:nvPr/>
        </p:nvSpPr>
        <p:spPr>
          <a:xfrm>
            <a:off x="323528" y="999431"/>
            <a:ext cx="8661648" cy="5067541"/>
          </a:xfrm>
          <a:prstGeom prst="rect">
            <a:avLst/>
          </a:prstGeom>
        </p:spPr>
        <p:txBody>
          <a:bodyPr wrap="square">
            <a:spAutoFit/>
          </a:bodyPr>
          <a:lstStyle/>
          <a:p>
            <a:pPr algn="just">
              <a:lnSpc>
                <a:spcPct val="130000"/>
              </a:lnSpc>
              <a:spcBef>
                <a:spcPct val="20000"/>
              </a:spcBef>
            </a:pPr>
            <a:r>
              <a:rPr lang="fa-IR" b="1" dirty="0">
                <a:solidFill>
                  <a:srgbClr val="00B0F0"/>
                </a:solidFill>
                <a:effectLst>
                  <a:outerShdw blurRad="38100" dist="38100" dir="2700000" algn="tl">
                    <a:srgbClr val="000000">
                      <a:alpha val="43137"/>
                    </a:srgbClr>
                  </a:outerShdw>
                </a:effectLst>
                <a:cs typeface="B Mitra" panose="00000400000000000000" pitchFamily="2" charset="-78"/>
              </a:rPr>
              <a:t>2-گروه سبزيها</a:t>
            </a:r>
          </a:p>
          <a:p>
            <a:pPr algn="just">
              <a:lnSpc>
                <a:spcPct val="130000"/>
              </a:lnSpc>
            </a:pPr>
            <a:r>
              <a:rPr lang="fa-IR" sz="1600" dirty="0">
                <a:solidFill>
                  <a:schemeClr val="tx1">
                    <a:lumMod val="95000"/>
                    <a:lumOff val="5000"/>
                  </a:schemeClr>
                </a:solidFill>
                <a:cs typeface="B Mitra" panose="00000400000000000000" pitchFamily="2" charset="-78"/>
              </a:rPr>
              <a:t>اين دسته از مواد غذايي به علت داشتن فيبر غذايي، ويتامين آ، ويتامين </a:t>
            </a:r>
            <a:r>
              <a:rPr lang="fa-IR" sz="1600" dirty="0" smtClean="0">
                <a:solidFill>
                  <a:schemeClr val="tx1">
                    <a:lumMod val="95000"/>
                    <a:lumOff val="5000"/>
                  </a:schemeClr>
                </a:solidFill>
                <a:cs typeface="B Mitra" panose="00000400000000000000" pitchFamily="2" charset="-78"/>
              </a:rPr>
              <a:t>ث، </a:t>
            </a:r>
            <a:r>
              <a:rPr lang="fa-IR" sz="1600" dirty="0">
                <a:solidFill>
                  <a:schemeClr val="tx1">
                    <a:lumMod val="95000"/>
                    <a:lumOff val="5000"/>
                  </a:schemeClr>
                </a:solidFill>
                <a:cs typeface="B Mitra" panose="00000400000000000000" pitchFamily="2" charset="-78"/>
              </a:rPr>
              <a:t>پتاسيم و منيزيم از اهميت زيادي برخوردار هستند. در برنامه غذايي لازم است سبزي هايي با رنگ سبز تيره و سبزي هاي برگ دار موجود باشد، زيرا حاوي ويتامين آ بيشتري هستند. ويتامين آ ويتاميني است كه براي سلامت پوست، چشم و افزايش مقاومت بدن در مقابل عفونت ها لازم است. مصرف سبزيجات خام (كه خوب شسته و ضدعفوني شده باشد</a:t>
            </a:r>
            <a:r>
              <a:rPr lang="fa-IR" sz="1600" dirty="0" smtClean="0">
                <a:solidFill>
                  <a:schemeClr val="tx1">
                    <a:lumMod val="95000"/>
                    <a:lumOff val="5000"/>
                  </a:schemeClr>
                </a:solidFill>
                <a:cs typeface="B Mitra" panose="00000400000000000000" pitchFamily="2" charset="-78"/>
              </a:rPr>
              <a:t>) </a:t>
            </a:r>
            <a:r>
              <a:rPr lang="fa-IR" sz="1600" dirty="0">
                <a:solidFill>
                  <a:schemeClr val="tx1">
                    <a:lumMod val="95000"/>
                    <a:lumOff val="5000"/>
                  </a:schemeClr>
                </a:solidFill>
                <a:cs typeface="B Mitra" panose="00000400000000000000" pitchFamily="2" charset="-78"/>
              </a:rPr>
              <a:t>جذب آهن را افزايش </a:t>
            </a:r>
            <a:r>
              <a:rPr lang="fa-IR" sz="1600" dirty="0" smtClean="0">
                <a:solidFill>
                  <a:schemeClr val="tx1">
                    <a:lumMod val="95000"/>
                    <a:lumOff val="5000"/>
                  </a:schemeClr>
                </a:solidFill>
                <a:cs typeface="B Mitra" panose="00000400000000000000" pitchFamily="2" charset="-78"/>
              </a:rPr>
              <a:t>       داده و </a:t>
            </a:r>
            <a:r>
              <a:rPr lang="fa-IR" sz="1600" dirty="0">
                <a:solidFill>
                  <a:schemeClr val="tx1">
                    <a:lumMod val="95000"/>
                    <a:lumOff val="5000"/>
                  </a:schemeClr>
                </a:solidFill>
                <a:cs typeface="B Mitra" panose="00000400000000000000" pitchFamily="2" charset="-78"/>
              </a:rPr>
              <a:t>در كاهش ميزان كم خوني فقرآهن مؤثر است.</a:t>
            </a:r>
          </a:p>
          <a:p>
            <a:pPr algn="just">
              <a:lnSpc>
                <a:spcPct val="130000"/>
              </a:lnSpc>
            </a:pPr>
            <a:endParaRPr lang="fa-IR" sz="100" dirty="0">
              <a:solidFill>
                <a:schemeClr val="tx1">
                  <a:lumMod val="95000"/>
                  <a:lumOff val="5000"/>
                </a:schemeClr>
              </a:solidFill>
              <a:cs typeface="B Mitra" panose="00000400000000000000" pitchFamily="2" charset="-78"/>
            </a:endParaRPr>
          </a:p>
          <a:p>
            <a:pPr algn="just">
              <a:lnSpc>
                <a:spcPct val="130000"/>
              </a:lnSpc>
            </a:pPr>
            <a:endParaRPr lang="fa-IR" sz="500" dirty="0" smtClean="0">
              <a:solidFill>
                <a:schemeClr val="tx1">
                  <a:lumMod val="95000"/>
                  <a:lumOff val="5000"/>
                </a:schemeClr>
              </a:solidFill>
              <a:cs typeface="B Mitra" panose="00000400000000000000" pitchFamily="2" charset="-78"/>
            </a:endParaRPr>
          </a:p>
          <a:p>
            <a:pPr algn="just">
              <a:lnSpc>
                <a:spcPct val="130000"/>
              </a:lnSpc>
              <a:spcBef>
                <a:spcPct val="20000"/>
              </a:spcBef>
            </a:pPr>
            <a:r>
              <a:rPr lang="fa-IR" sz="1600" b="1" u="sng" dirty="0">
                <a:solidFill>
                  <a:srgbClr val="00B0F0"/>
                </a:solidFill>
                <a:cs typeface="B Mitra" panose="00000400000000000000" pitchFamily="2" charset="-78"/>
              </a:rPr>
              <a:t>مواد غذايي گروه سبزي ها:</a:t>
            </a:r>
          </a:p>
          <a:p>
            <a:pPr algn="just">
              <a:lnSpc>
                <a:spcPct val="150000"/>
              </a:lnSpc>
            </a:pPr>
            <a:r>
              <a:rPr lang="fa-IR" sz="1600" dirty="0">
                <a:solidFill>
                  <a:schemeClr val="tx1">
                    <a:lumMod val="95000"/>
                    <a:lumOff val="5000"/>
                  </a:schemeClr>
                </a:solidFill>
                <a:cs typeface="B Mitra" panose="00000400000000000000" pitchFamily="2" charset="-78"/>
              </a:rPr>
              <a:t>1- سبزيجات برگ </a:t>
            </a:r>
            <a:r>
              <a:rPr lang="fa-IR" sz="1600" dirty="0" smtClean="0">
                <a:solidFill>
                  <a:schemeClr val="tx1">
                    <a:lumMod val="95000"/>
                    <a:lumOff val="5000"/>
                  </a:schemeClr>
                </a:solidFill>
                <a:cs typeface="B Mitra" panose="00000400000000000000" pitchFamily="2" charset="-78"/>
              </a:rPr>
              <a:t>دار، </a:t>
            </a:r>
            <a:r>
              <a:rPr lang="fa-IR" sz="1600" dirty="0">
                <a:solidFill>
                  <a:schemeClr val="tx1">
                    <a:lumMod val="95000"/>
                    <a:lumOff val="5000"/>
                  </a:schemeClr>
                </a:solidFill>
                <a:cs typeface="B Mitra" panose="00000400000000000000" pitchFamily="2" charset="-78"/>
              </a:rPr>
              <a:t>انواع كلم، انواع كدو، گوجه فرنگي، بادمجان، باميه، هويج، شلغم، نخودسبز، لوبيا سبز، چغندر، انواع </a:t>
            </a:r>
            <a:r>
              <a:rPr lang="fa-IR" sz="1600" dirty="0" smtClean="0">
                <a:solidFill>
                  <a:schemeClr val="tx1">
                    <a:lumMod val="95000"/>
                    <a:lumOff val="5000"/>
                  </a:schemeClr>
                </a:solidFill>
                <a:cs typeface="B Mitra" panose="00000400000000000000" pitchFamily="2" charset="-78"/>
              </a:rPr>
              <a:t>ترب، انواع </a:t>
            </a:r>
            <a:r>
              <a:rPr lang="fa-IR" sz="1600" dirty="0">
                <a:solidFill>
                  <a:schemeClr val="tx1">
                    <a:lumMod val="95000"/>
                    <a:lumOff val="5000"/>
                  </a:schemeClr>
                </a:solidFill>
                <a:cs typeface="B Mitra" panose="00000400000000000000" pitchFamily="2" charset="-78"/>
              </a:rPr>
              <a:t>فلفل، پياز، سير، قارچ، كاهو، خيار و... را </a:t>
            </a:r>
            <a:r>
              <a:rPr lang="fa-IR" sz="1400" b="1" dirty="0">
                <a:ln>
                  <a:solidFill>
                    <a:srgbClr val="00823B"/>
                  </a:solidFill>
                </a:ln>
                <a:solidFill>
                  <a:srgbClr val="00823B"/>
                </a:solidFill>
                <a:effectLst>
                  <a:glow>
                    <a:srgbClr val="00823B"/>
                  </a:glow>
                </a:effectLst>
                <a:cs typeface="B Mitra" panose="00000400000000000000" pitchFamily="2" charset="-78"/>
              </a:rPr>
              <a:t>بيشتر</a:t>
            </a:r>
            <a:r>
              <a:rPr lang="fa-IR" sz="1600" dirty="0">
                <a:solidFill>
                  <a:schemeClr val="tx1">
                    <a:lumMod val="95000"/>
                    <a:lumOff val="5000"/>
                  </a:schemeClr>
                </a:solidFill>
                <a:cs typeface="B Mitra" panose="00000400000000000000" pitchFamily="2" charset="-78"/>
              </a:rPr>
              <a:t> مصرف كنيد.</a:t>
            </a:r>
          </a:p>
          <a:p>
            <a:pPr algn="just">
              <a:lnSpc>
                <a:spcPct val="150000"/>
              </a:lnSpc>
            </a:pPr>
            <a:r>
              <a:rPr lang="fa-IR" sz="1600" dirty="0">
                <a:solidFill>
                  <a:schemeClr val="tx1">
                    <a:lumMod val="95000"/>
                    <a:lumOff val="5000"/>
                  </a:schemeClr>
                </a:solidFill>
                <a:cs typeface="B Mitra" panose="00000400000000000000" pitchFamily="2" charset="-78"/>
              </a:rPr>
              <a:t>2- ذرت، سیب زمینی، کدو و باقلا از سبزی های</a:t>
            </a:r>
            <a:r>
              <a:rPr lang="fa-IR" sz="1600" u="sng" dirty="0">
                <a:solidFill>
                  <a:schemeClr val="tx1">
                    <a:lumMod val="95000"/>
                    <a:lumOff val="5000"/>
                  </a:schemeClr>
                </a:solidFill>
                <a:cs typeface="B Mitra" panose="00000400000000000000" pitchFamily="2" charset="-78"/>
              </a:rPr>
              <a:t> نشاسته ای </a:t>
            </a:r>
            <a:r>
              <a:rPr lang="fa-IR" sz="1600" dirty="0">
                <a:solidFill>
                  <a:schemeClr val="tx1">
                    <a:lumMod val="95000"/>
                    <a:lumOff val="5000"/>
                  </a:schemeClr>
                </a:solidFill>
                <a:cs typeface="B Mitra" panose="00000400000000000000" pitchFamily="2" charset="-78"/>
              </a:rPr>
              <a:t>هستند؛ بنابراین </a:t>
            </a:r>
            <a:r>
              <a:rPr lang="fa-IR" sz="1400" b="1" dirty="0">
                <a:ln>
                  <a:solidFill>
                    <a:srgbClr val="FF9933"/>
                  </a:solidFill>
                </a:ln>
                <a:solidFill>
                  <a:srgbClr val="B08600"/>
                </a:solidFill>
                <a:cs typeface="B Mitra" panose="00000400000000000000" pitchFamily="2" charset="-78"/>
              </a:rPr>
              <a:t>گاهي</a:t>
            </a:r>
            <a:r>
              <a:rPr lang="fa-IR" sz="1600" dirty="0">
                <a:solidFill>
                  <a:schemeClr val="tx1">
                    <a:lumMod val="95000"/>
                    <a:lumOff val="5000"/>
                  </a:schemeClr>
                </a:solidFill>
                <a:cs typeface="B Mitra" panose="00000400000000000000" pitchFamily="2" charset="-78"/>
              </a:rPr>
              <a:t> از ذرت و سيب زميني </a:t>
            </a:r>
            <a:r>
              <a:rPr lang="fa-IR" sz="1600" dirty="0" smtClean="0">
                <a:solidFill>
                  <a:schemeClr val="tx1">
                    <a:lumMod val="95000"/>
                    <a:lumOff val="5000"/>
                  </a:schemeClr>
                </a:solidFill>
                <a:cs typeface="B Mitra" panose="00000400000000000000" pitchFamily="2" charset="-78"/>
              </a:rPr>
              <a:t>استفاده </a:t>
            </a:r>
            <a:r>
              <a:rPr lang="fa-IR" sz="1600" dirty="0">
                <a:solidFill>
                  <a:schemeClr val="tx1">
                    <a:lumMod val="95000"/>
                    <a:lumOff val="5000"/>
                  </a:schemeClr>
                </a:solidFill>
                <a:cs typeface="B Mitra" panose="00000400000000000000" pitchFamily="2" charset="-78"/>
              </a:rPr>
              <a:t>كنيد.</a:t>
            </a:r>
          </a:p>
          <a:p>
            <a:pPr algn="just">
              <a:lnSpc>
                <a:spcPct val="150000"/>
              </a:lnSpc>
            </a:pPr>
            <a:r>
              <a:rPr lang="fa-IR" sz="1600" dirty="0">
                <a:solidFill>
                  <a:schemeClr val="tx1">
                    <a:lumMod val="95000"/>
                    <a:lumOff val="5000"/>
                  </a:schemeClr>
                </a:solidFill>
                <a:cs typeface="B Mitra" panose="00000400000000000000" pitchFamily="2" charset="-78"/>
              </a:rPr>
              <a:t>3- سبزيجات را </a:t>
            </a:r>
            <a:r>
              <a:rPr lang="fa-IR" sz="1400" b="1" dirty="0">
                <a:solidFill>
                  <a:srgbClr val="CC0000"/>
                </a:solidFill>
                <a:effectLst>
                  <a:glow rad="63500">
                    <a:schemeClr val="accent2">
                      <a:satMod val="175000"/>
                      <a:alpha val="40000"/>
                    </a:schemeClr>
                  </a:glow>
                </a:effectLst>
                <a:cs typeface="B Mitra" panose="00000400000000000000" pitchFamily="2" charset="-78"/>
              </a:rPr>
              <a:t>كمتر</a:t>
            </a:r>
            <a:r>
              <a:rPr lang="fa-IR" sz="1600" dirty="0">
                <a:solidFill>
                  <a:schemeClr val="tx1">
                    <a:lumMod val="95000"/>
                    <a:lumOff val="5000"/>
                  </a:schemeClr>
                </a:solidFill>
                <a:cs typeface="B Mitra" panose="00000400000000000000" pitchFamily="2" charset="-78"/>
              </a:rPr>
              <a:t> به صورت سرخ شده مصرف كنيد</a:t>
            </a:r>
            <a:r>
              <a:rPr lang="fa-IR" sz="1600" dirty="0" smtClean="0">
                <a:solidFill>
                  <a:schemeClr val="tx1">
                    <a:lumMod val="95000"/>
                    <a:lumOff val="5000"/>
                  </a:schemeClr>
                </a:solidFill>
                <a:cs typeface="B Mitra" panose="00000400000000000000" pitchFamily="2" charset="-78"/>
              </a:rPr>
              <a:t>.</a:t>
            </a:r>
          </a:p>
          <a:p>
            <a:pPr algn="just">
              <a:lnSpc>
                <a:spcPct val="130000"/>
              </a:lnSpc>
            </a:pPr>
            <a:endParaRPr lang="fa-IR" sz="800" dirty="0">
              <a:solidFill>
                <a:schemeClr val="tx1">
                  <a:lumMod val="95000"/>
                  <a:lumOff val="5000"/>
                </a:schemeClr>
              </a:solidFill>
              <a:cs typeface="B Mitra" panose="00000400000000000000" pitchFamily="2" charset="-78"/>
            </a:endParaRPr>
          </a:p>
          <a:p>
            <a:pPr algn="just">
              <a:lnSpc>
                <a:spcPct val="130000"/>
              </a:lnSpc>
            </a:pPr>
            <a:endParaRPr lang="fa-IR" sz="200" dirty="0">
              <a:solidFill>
                <a:schemeClr val="tx1">
                  <a:lumMod val="95000"/>
                  <a:lumOff val="5000"/>
                </a:schemeClr>
              </a:solidFill>
              <a:cs typeface="B Mitra" panose="00000400000000000000" pitchFamily="2" charset="-78"/>
            </a:endParaRPr>
          </a:p>
          <a:p>
            <a:pPr algn="just">
              <a:lnSpc>
                <a:spcPct val="130000"/>
              </a:lnSpc>
              <a:spcBef>
                <a:spcPct val="20000"/>
              </a:spcBef>
            </a:pPr>
            <a:r>
              <a:rPr lang="fa-IR" sz="1600" b="1" u="sng" dirty="0">
                <a:solidFill>
                  <a:srgbClr val="00B0F0"/>
                </a:solidFill>
                <a:cs typeface="B Mitra" panose="00000400000000000000" pitchFamily="2" charset="-78"/>
              </a:rPr>
              <a:t>ميزان توصيه شده گروه سبزي ها:</a:t>
            </a:r>
          </a:p>
          <a:p>
            <a:pPr algn="just">
              <a:lnSpc>
                <a:spcPct val="150000"/>
              </a:lnSpc>
            </a:pPr>
            <a:r>
              <a:rPr lang="fa-IR" sz="1600" dirty="0">
                <a:solidFill>
                  <a:schemeClr val="tx1">
                    <a:lumMod val="95000"/>
                    <a:lumOff val="5000"/>
                  </a:schemeClr>
                </a:solidFill>
                <a:cs typeface="B Mitra" panose="00000400000000000000" pitchFamily="2" charset="-78"/>
              </a:rPr>
              <a:t>مقدار مورد نياز روزانه اين گروه برحسب سن بين (5-3) سهم يا واحد است. هر سهم معادل </a:t>
            </a:r>
            <a:r>
              <a:rPr lang="fa-IR" sz="1600" dirty="0" smtClean="0">
                <a:solidFill>
                  <a:schemeClr val="tx1">
                    <a:lumMod val="95000"/>
                    <a:lumOff val="5000"/>
                  </a:schemeClr>
                </a:solidFill>
                <a:cs typeface="B Mitra" panose="00000400000000000000" pitchFamily="2" charset="-78"/>
              </a:rPr>
              <a:t>100گرم </a:t>
            </a:r>
            <a:r>
              <a:rPr lang="fa-IR" sz="1600" dirty="0">
                <a:solidFill>
                  <a:schemeClr val="tx1">
                    <a:lumMod val="95000"/>
                    <a:lumOff val="5000"/>
                  </a:schemeClr>
                </a:solidFill>
                <a:cs typeface="B Mitra" panose="00000400000000000000" pitchFamily="2" charset="-78"/>
              </a:rPr>
              <a:t>درنظر گرفته شده است. يك عدد گوجه متوسط، يك عدد خيار متوسط، يك </a:t>
            </a:r>
            <a:r>
              <a:rPr lang="fa-IR" sz="1600" dirty="0" smtClean="0">
                <a:solidFill>
                  <a:schemeClr val="tx1">
                    <a:lumMod val="95000"/>
                    <a:lumOff val="5000"/>
                  </a:schemeClr>
                </a:solidFill>
                <a:cs typeface="B Mitra" panose="00000400000000000000" pitchFamily="2" charset="-78"/>
              </a:rPr>
              <a:t>پیش دستی سبزي خوردن، </a:t>
            </a:r>
            <a:r>
              <a:rPr lang="fa-IR" sz="1600" dirty="0">
                <a:solidFill>
                  <a:schemeClr val="tx1">
                    <a:lumMod val="95000"/>
                    <a:lumOff val="5000"/>
                  </a:schemeClr>
                </a:solidFill>
                <a:cs typeface="B Mitra" panose="00000400000000000000" pitchFamily="2" charset="-78"/>
              </a:rPr>
              <a:t>كدو، </a:t>
            </a:r>
            <a:r>
              <a:rPr lang="fa-IR" sz="1600" dirty="0" smtClean="0">
                <a:solidFill>
                  <a:schemeClr val="tx1">
                    <a:lumMod val="95000"/>
                    <a:lumOff val="5000"/>
                  </a:schemeClr>
                </a:solidFill>
                <a:cs typeface="B Mitra" panose="00000400000000000000" pitchFamily="2" charset="-78"/>
              </a:rPr>
              <a:t>یک لیوان سبزی خرد شده خام و نصف  لیوان پخته نياز </a:t>
            </a:r>
            <a:r>
              <a:rPr lang="fa-IR" sz="1600" dirty="0">
                <a:solidFill>
                  <a:schemeClr val="tx1">
                    <a:lumMod val="95000"/>
                    <a:lumOff val="5000"/>
                  </a:schemeClr>
                </a:solidFill>
                <a:cs typeface="B Mitra" panose="00000400000000000000" pitchFamily="2" charset="-78"/>
              </a:rPr>
              <a:t>ما را در يك روز مي تواند </a:t>
            </a:r>
            <a:r>
              <a:rPr lang="fa-IR" sz="1600" dirty="0" smtClean="0">
                <a:solidFill>
                  <a:schemeClr val="tx1">
                    <a:lumMod val="95000"/>
                    <a:lumOff val="5000"/>
                  </a:schemeClr>
                </a:solidFill>
                <a:cs typeface="B Mitra" panose="00000400000000000000" pitchFamily="2" charset="-78"/>
              </a:rPr>
              <a:t>تأمين </a:t>
            </a:r>
            <a:r>
              <a:rPr lang="fa-IR" sz="1600" dirty="0">
                <a:solidFill>
                  <a:schemeClr val="tx1">
                    <a:lumMod val="95000"/>
                    <a:lumOff val="5000"/>
                  </a:schemeClr>
                </a:solidFill>
                <a:cs typeface="B Mitra" panose="00000400000000000000" pitchFamily="2" charset="-78"/>
              </a:rPr>
              <a:t>كند.</a:t>
            </a:r>
          </a:p>
        </p:txBody>
      </p:sp>
      <p:pic>
        <p:nvPicPr>
          <p:cNvPr id="4098" name="Picture 2" descr="F:\Animation\4964988.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505200"/>
            <a:ext cx="1981200" cy="175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082653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609600"/>
            <a:ext cx="8640960" cy="5099858"/>
          </a:xfrm>
          <a:prstGeom prst="rect">
            <a:avLst/>
          </a:prstGeom>
        </p:spPr>
        <p:txBody>
          <a:bodyPr wrap="square">
            <a:spAutoFit/>
          </a:bodyPr>
          <a:lstStyle/>
          <a:p>
            <a:pPr algn="just">
              <a:lnSpc>
                <a:spcPct val="200000"/>
              </a:lnSpc>
              <a:spcBef>
                <a:spcPct val="20000"/>
              </a:spcBef>
            </a:pPr>
            <a:r>
              <a:rPr lang="fa-IR" b="1" dirty="0">
                <a:solidFill>
                  <a:srgbClr val="00B0F0"/>
                </a:solidFill>
                <a:effectLst>
                  <a:outerShdw blurRad="38100" dist="38100" dir="2700000" algn="tl">
                    <a:srgbClr val="000000">
                      <a:alpha val="43137"/>
                    </a:srgbClr>
                  </a:outerShdw>
                </a:effectLst>
                <a:cs typeface="B Mitra" panose="00000400000000000000" pitchFamily="2" charset="-78"/>
              </a:rPr>
              <a:t>3-گروه ميوه ها</a:t>
            </a:r>
          </a:p>
          <a:p>
            <a:pPr algn="just">
              <a:lnSpc>
                <a:spcPct val="150000"/>
              </a:lnSpc>
            </a:pPr>
            <a:r>
              <a:rPr lang="fa-IR" sz="1500" dirty="0">
                <a:solidFill>
                  <a:schemeClr val="tx1">
                    <a:lumMod val="95000"/>
                    <a:lumOff val="5000"/>
                  </a:schemeClr>
                </a:solidFill>
                <a:cs typeface="B Mitra" panose="00000400000000000000" pitchFamily="2" charset="-78"/>
              </a:rPr>
              <a:t>ميوه جات از جمله مواد غذايي مفيد و ضروري دريك برنامه غذاي سالم هستند كه حاوي ويتامين ها و املاح معدني مفيدي هستند و به علت داشتن مقادير مناسب فيبر غذايي، ويتامين ث، ويتامين آ و پتاسيم لازم است روزانه مصرف شوند. ميوه ها مانند سبزي ها سرشار از ريزمغذي ها بوده و فاقد سديم و كلسترول هستند. بنابراين در اكثر رژيم هاي مربوط به بيماريهاي مختلف مفيد هستند.</a:t>
            </a:r>
          </a:p>
          <a:p>
            <a:pPr algn="just">
              <a:lnSpc>
                <a:spcPct val="150000"/>
              </a:lnSpc>
            </a:pPr>
            <a:r>
              <a:rPr lang="fa-IR" sz="1500" dirty="0">
                <a:solidFill>
                  <a:schemeClr val="tx1">
                    <a:lumMod val="95000"/>
                    <a:lumOff val="5000"/>
                  </a:schemeClr>
                </a:solidFill>
                <a:cs typeface="B Mitra" panose="00000400000000000000" pitchFamily="2" charset="-78"/>
              </a:rPr>
              <a:t>ميوه هاي غني از ويتامين ث مانند انواع مركبات يا توت، در ترميم زخم ها و جذب آهن نقش دارند و مصرف آن ها پس از خوردن غذاهاي حاوي پروتئين و آهن (مثل گوشت ها و حبوبات) توصيه مي شود. ميوه هايي مانند طالبي، خرمالو، هلو و شليل حاوي مقادير زيادي ويتامين آ هستند كه براي جلوگيري از خشكي و تخريب پوست و افزايش مقاومت بدن در برابر عفونت، سلامت چشم و در كل سلامت عمومي بدن لازم هستند</a:t>
            </a:r>
            <a:r>
              <a:rPr lang="fa-IR" sz="1500" dirty="0" smtClean="0">
                <a:solidFill>
                  <a:schemeClr val="tx1">
                    <a:lumMod val="95000"/>
                    <a:lumOff val="5000"/>
                  </a:schemeClr>
                </a:solidFill>
                <a:cs typeface="B Mitra" panose="00000400000000000000" pitchFamily="2" charset="-78"/>
              </a:rPr>
              <a:t>.</a:t>
            </a:r>
            <a:endParaRPr lang="fa-IR" sz="100" dirty="0">
              <a:solidFill>
                <a:schemeClr val="tx1">
                  <a:lumMod val="95000"/>
                  <a:lumOff val="5000"/>
                </a:schemeClr>
              </a:solidFill>
              <a:cs typeface="B Mitra" panose="00000400000000000000" pitchFamily="2" charset="-78"/>
            </a:endParaRPr>
          </a:p>
          <a:p>
            <a:pPr algn="just">
              <a:lnSpc>
                <a:spcPct val="200000"/>
              </a:lnSpc>
              <a:spcBef>
                <a:spcPct val="20000"/>
              </a:spcBef>
            </a:pPr>
            <a:r>
              <a:rPr lang="fa-IR" sz="1600" b="1" u="sng" dirty="0">
                <a:solidFill>
                  <a:srgbClr val="00B0F0"/>
                </a:solidFill>
                <a:cs typeface="B Mitra" panose="00000400000000000000" pitchFamily="2" charset="-78"/>
              </a:rPr>
              <a:t>مواد غذايي گروه ميوه </a:t>
            </a:r>
            <a:r>
              <a:rPr lang="fa-IR" sz="1600" b="1" u="sng" dirty="0" smtClean="0">
                <a:solidFill>
                  <a:srgbClr val="00B0F0"/>
                </a:solidFill>
                <a:cs typeface="B Mitra" panose="00000400000000000000" pitchFamily="2" charset="-78"/>
              </a:rPr>
              <a:t>ها:</a:t>
            </a:r>
            <a:endParaRPr lang="fa-IR" sz="1400" dirty="0">
              <a:solidFill>
                <a:schemeClr val="tx1">
                  <a:lumMod val="95000"/>
                  <a:lumOff val="5000"/>
                </a:schemeClr>
              </a:solidFill>
              <a:cs typeface="B Mitra" panose="00000400000000000000" pitchFamily="2" charset="-78"/>
            </a:endParaRPr>
          </a:p>
          <a:p>
            <a:pPr algn="just">
              <a:lnSpc>
                <a:spcPct val="150000"/>
              </a:lnSpc>
            </a:pPr>
            <a:r>
              <a:rPr lang="fa-IR" sz="1400" dirty="0" smtClean="0">
                <a:solidFill>
                  <a:schemeClr val="tx1">
                    <a:lumMod val="95000"/>
                    <a:lumOff val="5000"/>
                  </a:schemeClr>
                </a:solidFill>
                <a:cs typeface="B Mitra" panose="00000400000000000000" pitchFamily="2" charset="-78"/>
              </a:rPr>
              <a:t>1- ميوه </a:t>
            </a:r>
            <a:r>
              <a:rPr lang="fa-IR" sz="1400" dirty="0">
                <a:solidFill>
                  <a:schemeClr val="tx1">
                    <a:lumMod val="95000"/>
                    <a:lumOff val="5000"/>
                  </a:schemeClr>
                </a:solidFill>
                <a:cs typeface="B Mitra" panose="00000400000000000000" pitchFamily="2" charset="-78"/>
              </a:rPr>
              <a:t>هاي كمپوت شده و كنسرو شده و آب ميوه ها </a:t>
            </a:r>
            <a:r>
              <a:rPr lang="fa-IR" sz="1400" b="1" dirty="0">
                <a:ln>
                  <a:solidFill>
                    <a:srgbClr val="FF9933"/>
                  </a:solidFill>
                </a:ln>
                <a:solidFill>
                  <a:srgbClr val="B08600"/>
                </a:solidFill>
                <a:cs typeface="B Mitra" panose="00000400000000000000" pitchFamily="2" charset="-78"/>
              </a:rPr>
              <a:t>گاه گاه </a:t>
            </a:r>
            <a:r>
              <a:rPr lang="fa-IR" sz="1400" dirty="0">
                <a:solidFill>
                  <a:schemeClr val="tx1">
                    <a:lumMod val="95000"/>
                    <a:lumOff val="5000"/>
                  </a:schemeClr>
                </a:solidFill>
                <a:cs typeface="B Mitra" panose="00000400000000000000" pitchFamily="2" charset="-78"/>
              </a:rPr>
              <a:t>استفاده شوند. آب ميوه تازه مواد مغذي مناسبي دارند ولي فيبر كافي ندارند.</a:t>
            </a:r>
          </a:p>
          <a:p>
            <a:pPr algn="just">
              <a:lnSpc>
                <a:spcPct val="150000"/>
              </a:lnSpc>
            </a:pPr>
            <a:r>
              <a:rPr lang="fa-IR" sz="1400" dirty="0" smtClean="0">
                <a:solidFill>
                  <a:schemeClr val="tx1">
                    <a:lumMod val="95000"/>
                    <a:lumOff val="5000"/>
                  </a:schemeClr>
                </a:solidFill>
                <a:cs typeface="B Mitra" panose="00000400000000000000" pitchFamily="2" charset="-78"/>
              </a:rPr>
              <a:t>2- ميوه </a:t>
            </a:r>
            <a:r>
              <a:rPr lang="fa-IR" sz="1400" dirty="0">
                <a:solidFill>
                  <a:schemeClr val="tx1">
                    <a:lumMod val="95000"/>
                    <a:lumOff val="5000"/>
                  </a:schemeClr>
                </a:solidFill>
                <a:cs typeface="B Mitra" panose="00000400000000000000" pitchFamily="2" charset="-78"/>
              </a:rPr>
              <a:t>هايي مثل نارگيل به دليل چربي </a:t>
            </a:r>
            <a:r>
              <a:rPr lang="fa-IR" sz="1400" dirty="0" smtClean="0">
                <a:solidFill>
                  <a:schemeClr val="tx1">
                    <a:lumMod val="95000"/>
                    <a:lumOff val="5000"/>
                  </a:schemeClr>
                </a:solidFill>
                <a:cs typeface="B Mitra" panose="00000400000000000000" pitchFamily="2" charset="-78"/>
              </a:rPr>
              <a:t>اشباع زياد </a:t>
            </a:r>
            <a:r>
              <a:rPr lang="fa-IR" sz="1200" b="1" dirty="0">
                <a:solidFill>
                  <a:srgbClr val="FF0000"/>
                </a:solidFill>
                <a:cs typeface="B Mitra" panose="00000400000000000000" pitchFamily="2" charset="-78"/>
              </a:rPr>
              <a:t>به ندرت </a:t>
            </a:r>
            <a:r>
              <a:rPr lang="fa-IR" sz="1400" dirty="0">
                <a:solidFill>
                  <a:schemeClr val="tx1">
                    <a:lumMod val="95000"/>
                    <a:lumOff val="5000"/>
                  </a:schemeClr>
                </a:solidFill>
                <a:cs typeface="B Mitra" panose="00000400000000000000" pitchFamily="2" charset="-78"/>
              </a:rPr>
              <a:t>استفاده </a:t>
            </a:r>
            <a:r>
              <a:rPr lang="fa-IR" sz="1400" dirty="0" smtClean="0">
                <a:solidFill>
                  <a:schemeClr val="tx1">
                    <a:lumMod val="95000"/>
                    <a:lumOff val="5000"/>
                  </a:schemeClr>
                </a:solidFill>
                <a:cs typeface="B Mitra" panose="00000400000000000000" pitchFamily="2" charset="-78"/>
              </a:rPr>
              <a:t>شوند.</a:t>
            </a:r>
            <a:endParaRPr lang="fa-IR" sz="300" dirty="0">
              <a:solidFill>
                <a:schemeClr val="tx1">
                  <a:lumMod val="95000"/>
                  <a:lumOff val="5000"/>
                </a:schemeClr>
              </a:solidFill>
              <a:cs typeface="B Mitra" panose="00000400000000000000" pitchFamily="2" charset="-78"/>
            </a:endParaRPr>
          </a:p>
          <a:p>
            <a:pPr algn="just">
              <a:lnSpc>
                <a:spcPct val="200000"/>
              </a:lnSpc>
              <a:spcBef>
                <a:spcPct val="20000"/>
              </a:spcBef>
            </a:pPr>
            <a:r>
              <a:rPr lang="fa-IR" sz="1600" b="1" u="sng" dirty="0">
                <a:solidFill>
                  <a:srgbClr val="00B0F0"/>
                </a:solidFill>
                <a:cs typeface="B Mitra" panose="00000400000000000000" pitchFamily="2" charset="-78"/>
              </a:rPr>
              <a:t>ميزان توصيه شده گروه ميوه </a:t>
            </a:r>
            <a:r>
              <a:rPr lang="fa-IR" sz="1600" b="1" u="sng" dirty="0" smtClean="0">
                <a:solidFill>
                  <a:srgbClr val="00B0F0"/>
                </a:solidFill>
                <a:cs typeface="B Mitra" panose="00000400000000000000" pitchFamily="2" charset="-78"/>
              </a:rPr>
              <a:t>ها:</a:t>
            </a:r>
            <a:endParaRPr lang="fa-IR" sz="1600" b="1" u="sng" dirty="0">
              <a:solidFill>
                <a:srgbClr val="00B0F0"/>
              </a:solidFill>
              <a:cs typeface="B Mitra" panose="00000400000000000000" pitchFamily="2" charset="-78"/>
            </a:endParaRPr>
          </a:p>
          <a:p>
            <a:pPr algn="just">
              <a:lnSpc>
                <a:spcPct val="150000"/>
              </a:lnSpc>
            </a:pPr>
            <a:r>
              <a:rPr lang="fa-IR" sz="1400" dirty="0">
                <a:solidFill>
                  <a:schemeClr val="tx1">
                    <a:lumMod val="95000"/>
                    <a:lumOff val="5000"/>
                  </a:schemeClr>
                </a:solidFill>
                <a:cs typeface="B Mitra" panose="00000400000000000000" pitchFamily="2" charset="-78"/>
              </a:rPr>
              <a:t>ميزان توصيه شده گروه ميوه روزانه (4-2) سهم است و هر سهم معادل 100 گرم در نظر گرفته شده است. يك عدد ميوه متوسط مانند هلو، گلابي، سيب و پرتقال و يا دو تكه بزرگ از ميوه هايي مانند هندوانه و طالبي و براي ميوه هايي مانند انگور، آلبالو و توت، نصف ليوان معادل يك سهم است. نصف ليوان آب ميوه معادل يك سهم است.</a:t>
            </a:r>
          </a:p>
        </p:txBody>
      </p:sp>
      <p:sp>
        <p:nvSpPr>
          <p:cNvPr id="7" name="Title 1"/>
          <p:cNvSpPr txBox="1">
            <a:spLocks/>
          </p:cNvSpPr>
          <p:nvPr/>
        </p:nvSpPr>
        <p:spPr>
          <a:xfrm>
            <a:off x="736851" y="121196"/>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1800" dirty="0">
                <a:solidFill>
                  <a:srgbClr val="00823B"/>
                </a:solidFill>
                <a:effectLst>
                  <a:glow rad="63500">
                    <a:schemeClr val="accent3">
                      <a:satMod val="175000"/>
                      <a:alpha val="40000"/>
                    </a:schemeClr>
                  </a:glow>
                </a:effectLst>
                <a:cs typeface="2  Titr" panose="00000700000000000000" pitchFamily="2" charset="-78"/>
              </a:rPr>
              <a:t>گروه هاي غذايي</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5668617"/>
            <a:ext cx="1263038" cy="1265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801522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795878"/>
            <a:ext cx="8740679" cy="5144485"/>
          </a:xfrm>
          <a:prstGeom prst="rect">
            <a:avLst/>
          </a:prstGeom>
        </p:spPr>
        <p:txBody>
          <a:bodyPr wrap="square">
            <a:spAutoFit/>
          </a:bodyPr>
          <a:lstStyle/>
          <a:p>
            <a:pPr algn="just">
              <a:lnSpc>
                <a:spcPct val="130000"/>
              </a:lnSpc>
              <a:spcBef>
                <a:spcPct val="20000"/>
              </a:spcBef>
            </a:pPr>
            <a:r>
              <a:rPr lang="fa-IR" b="1" dirty="0">
                <a:solidFill>
                  <a:srgbClr val="00B0F0"/>
                </a:solidFill>
                <a:effectLst>
                  <a:outerShdw blurRad="38100" dist="38100" dir="2700000" algn="tl">
                    <a:srgbClr val="000000">
                      <a:alpha val="43137"/>
                    </a:srgbClr>
                  </a:outerShdw>
                </a:effectLst>
                <a:cs typeface="B Mitra" panose="00000400000000000000" pitchFamily="2" charset="-78"/>
              </a:rPr>
              <a:t>4-گروه شير و لبنيات</a:t>
            </a:r>
          </a:p>
          <a:p>
            <a:pPr>
              <a:lnSpc>
                <a:spcPct val="120000"/>
              </a:lnSpc>
            </a:pPr>
            <a:r>
              <a:rPr lang="fa-IR" sz="1500" dirty="0">
                <a:solidFill>
                  <a:schemeClr val="tx1">
                    <a:lumMod val="95000"/>
                    <a:lumOff val="5000"/>
                  </a:schemeClr>
                </a:solidFill>
                <a:cs typeface="B Mitra" panose="00000400000000000000" pitchFamily="2" charset="-78"/>
              </a:rPr>
              <a:t>مواد غذايي اين گروه حاوي </a:t>
            </a:r>
            <a:r>
              <a:rPr lang="fa-IR" sz="1500" dirty="0" smtClean="0">
                <a:solidFill>
                  <a:schemeClr val="tx1">
                    <a:lumMod val="95000"/>
                    <a:lumOff val="5000"/>
                  </a:schemeClr>
                </a:solidFill>
                <a:cs typeface="B Mitra" panose="00000400000000000000" pitchFamily="2" charset="-78"/>
              </a:rPr>
              <a:t>پروتئين </a:t>
            </a:r>
            <a:r>
              <a:rPr lang="fa-IR" sz="1500" dirty="0">
                <a:solidFill>
                  <a:schemeClr val="tx1">
                    <a:lumMod val="95000"/>
                    <a:lumOff val="5000"/>
                  </a:schemeClr>
                </a:solidFill>
                <a:cs typeface="B Mitra" panose="00000400000000000000" pitchFamily="2" charset="-78"/>
              </a:rPr>
              <a:t>است. مواد لبني به دليل دارا </a:t>
            </a:r>
            <a:r>
              <a:rPr lang="fa-IR" sz="1500" dirty="0" smtClean="0">
                <a:solidFill>
                  <a:schemeClr val="tx1">
                    <a:lumMod val="95000"/>
                    <a:lumOff val="5000"/>
                  </a:schemeClr>
                </a:solidFill>
                <a:cs typeface="B Mitra" panose="00000400000000000000" pitchFamily="2" charset="-78"/>
              </a:rPr>
              <a:t>بودن مقادير </a:t>
            </a:r>
            <a:r>
              <a:rPr lang="fa-IR" sz="1500" dirty="0">
                <a:solidFill>
                  <a:schemeClr val="tx1">
                    <a:lumMod val="95000"/>
                    <a:lumOff val="5000"/>
                  </a:schemeClr>
                </a:solidFill>
                <a:cs typeface="B Mitra" panose="00000400000000000000" pitchFamily="2" charset="-78"/>
              </a:rPr>
              <a:t>بالايي پروتئين مرغوب و با </a:t>
            </a:r>
            <a:r>
              <a:rPr lang="fa-IR" sz="1500" dirty="0" smtClean="0">
                <a:solidFill>
                  <a:schemeClr val="tx1">
                    <a:lumMod val="95000"/>
                    <a:lumOff val="5000"/>
                  </a:schemeClr>
                </a:solidFill>
                <a:cs typeface="B Mitra" panose="00000400000000000000" pitchFamily="2" charset="-78"/>
              </a:rPr>
              <a:t>كيفيت، </a:t>
            </a:r>
            <a:r>
              <a:rPr lang="fa-IR" sz="1500" dirty="0">
                <a:solidFill>
                  <a:schemeClr val="tx1">
                    <a:lumMod val="95000"/>
                    <a:lumOff val="5000"/>
                  </a:schemeClr>
                </a:solidFill>
                <a:cs typeface="B Mitra" panose="00000400000000000000" pitchFamily="2" charset="-78"/>
              </a:rPr>
              <a:t>ويتامين هاي گروه ب از جمله ب </a:t>
            </a:r>
            <a:r>
              <a:rPr lang="fa-IR" sz="1500" dirty="0" smtClean="0">
                <a:solidFill>
                  <a:schemeClr val="tx1">
                    <a:lumMod val="95000"/>
                    <a:lumOff val="5000"/>
                  </a:schemeClr>
                </a:solidFill>
                <a:cs typeface="B Mitra" panose="00000400000000000000" pitchFamily="2" charset="-78"/>
              </a:rPr>
              <a:t>12 و ريبوفلاوين </a:t>
            </a:r>
            <a:r>
              <a:rPr lang="fa-IR" sz="1500" dirty="0">
                <a:solidFill>
                  <a:schemeClr val="tx1">
                    <a:lumMod val="95000"/>
                    <a:lumOff val="5000"/>
                  </a:schemeClr>
                </a:solidFill>
                <a:cs typeface="B Mitra" panose="00000400000000000000" pitchFamily="2" charset="-78"/>
              </a:rPr>
              <a:t>و نيز </a:t>
            </a:r>
            <a:r>
              <a:rPr lang="fa-IR" sz="1500" dirty="0" smtClean="0">
                <a:solidFill>
                  <a:schemeClr val="tx1">
                    <a:lumMod val="95000"/>
                    <a:lumOff val="5000"/>
                  </a:schemeClr>
                </a:solidFill>
                <a:cs typeface="B Mitra" panose="00000400000000000000" pitchFamily="2" charset="-78"/>
              </a:rPr>
              <a:t>كلسيم، </a:t>
            </a:r>
            <a:r>
              <a:rPr lang="fa-IR" sz="1500" dirty="0">
                <a:solidFill>
                  <a:schemeClr val="tx1">
                    <a:lumMod val="95000"/>
                    <a:lumOff val="5000"/>
                  </a:schemeClr>
                </a:solidFill>
                <a:cs typeface="B Mitra" panose="00000400000000000000" pitchFamily="2" charset="-78"/>
              </a:rPr>
              <a:t>از منابع غذايي بسيار خوب در برنامه غذايي محسوب مي </a:t>
            </a:r>
            <a:r>
              <a:rPr lang="fa-IR" sz="1500" dirty="0" smtClean="0">
                <a:solidFill>
                  <a:schemeClr val="tx1">
                    <a:lumMod val="95000"/>
                    <a:lumOff val="5000"/>
                  </a:schemeClr>
                </a:solidFill>
                <a:cs typeface="B Mitra" panose="00000400000000000000" pitchFamily="2" charset="-78"/>
              </a:rPr>
              <a:t>شوند.</a:t>
            </a:r>
            <a:endParaRPr lang="fa-IR" sz="1500" dirty="0">
              <a:solidFill>
                <a:schemeClr val="tx1">
                  <a:lumMod val="95000"/>
                  <a:lumOff val="5000"/>
                </a:schemeClr>
              </a:solidFill>
              <a:cs typeface="B Mitra" panose="00000400000000000000" pitchFamily="2" charset="-78"/>
            </a:endParaRPr>
          </a:p>
          <a:p>
            <a:pPr>
              <a:lnSpc>
                <a:spcPct val="120000"/>
              </a:lnSpc>
            </a:pPr>
            <a:r>
              <a:rPr lang="fa-IR" sz="1500" dirty="0">
                <a:solidFill>
                  <a:schemeClr val="tx1">
                    <a:lumMod val="95000"/>
                    <a:lumOff val="5000"/>
                  </a:schemeClr>
                </a:solidFill>
                <a:cs typeface="B Mitra" panose="00000400000000000000" pitchFamily="2" charset="-78"/>
              </a:rPr>
              <a:t>مصرف مواد غذايي اين گروه موجب رشد و استحكام استخوا ن </a:t>
            </a:r>
            <a:r>
              <a:rPr lang="fa-IR" sz="1500" dirty="0" smtClean="0">
                <a:solidFill>
                  <a:schemeClr val="tx1">
                    <a:lumMod val="95000"/>
                    <a:lumOff val="5000"/>
                  </a:schemeClr>
                </a:solidFill>
                <a:cs typeface="B Mitra" panose="00000400000000000000" pitchFamily="2" charset="-78"/>
              </a:rPr>
              <a:t>ها، </a:t>
            </a:r>
            <a:r>
              <a:rPr lang="fa-IR" sz="1500" dirty="0">
                <a:solidFill>
                  <a:schemeClr val="tx1">
                    <a:lumMod val="95000"/>
                    <a:lumOff val="5000"/>
                  </a:schemeClr>
                </a:solidFill>
                <a:cs typeface="B Mitra" panose="00000400000000000000" pitchFamily="2" charset="-78"/>
              </a:rPr>
              <a:t>دندان ها و </a:t>
            </a:r>
            <a:r>
              <a:rPr lang="fa-IR" sz="1500" dirty="0" smtClean="0">
                <a:solidFill>
                  <a:schemeClr val="tx1">
                    <a:lumMod val="95000"/>
                    <a:lumOff val="5000"/>
                  </a:schemeClr>
                </a:solidFill>
                <a:cs typeface="B Mitra" panose="00000400000000000000" pitchFamily="2" charset="-78"/>
              </a:rPr>
              <a:t>سلامت پوست </a:t>
            </a:r>
            <a:r>
              <a:rPr lang="fa-IR" sz="1500" dirty="0">
                <a:solidFill>
                  <a:schemeClr val="tx1">
                    <a:lumMod val="95000"/>
                    <a:lumOff val="5000"/>
                  </a:schemeClr>
                </a:solidFill>
                <a:cs typeface="B Mitra" panose="00000400000000000000" pitchFamily="2" charset="-78"/>
              </a:rPr>
              <a:t>مي گردد. افرادي كه در رژيم روزانه خود در حد نياز از </a:t>
            </a:r>
            <a:r>
              <a:rPr lang="fa-IR" sz="1500" dirty="0" smtClean="0">
                <a:solidFill>
                  <a:schemeClr val="tx1">
                    <a:lumMod val="95000"/>
                    <a:lumOff val="5000"/>
                  </a:schemeClr>
                </a:solidFill>
                <a:cs typeface="B Mitra" panose="00000400000000000000" pitchFamily="2" charset="-78"/>
              </a:rPr>
              <a:t>مواد غذايي </a:t>
            </a:r>
            <a:r>
              <a:rPr lang="fa-IR" sz="1500" dirty="0">
                <a:solidFill>
                  <a:schemeClr val="tx1">
                    <a:lumMod val="95000"/>
                    <a:lumOff val="5000"/>
                  </a:schemeClr>
                </a:solidFill>
                <a:cs typeface="B Mitra" panose="00000400000000000000" pitchFamily="2" charset="-78"/>
              </a:rPr>
              <a:t>اين گروه </a:t>
            </a:r>
            <a:r>
              <a:rPr lang="fa-IR" sz="1500" dirty="0" smtClean="0">
                <a:solidFill>
                  <a:schemeClr val="tx1">
                    <a:lumMod val="95000"/>
                    <a:lumOff val="5000"/>
                  </a:schemeClr>
                </a:solidFill>
                <a:cs typeface="B Mitra" panose="00000400000000000000" pitchFamily="2" charset="-78"/>
              </a:rPr>
              <a:t>مصرف نمي كنند </a:t>
            </a:r>
            <a:r>
              <a:rPr lang="fa-IR" sz="1500" dirty="0">
                <a:solidFill>
                  <a:schemeClr val="tx1">
                    <a:lumMod val="95000"/>
                    <a:lumOff val="5000"/>
                  </a:schemeClr>
                </a:solidFill>
                <a:cs typeface="B Mitra" panose="00000400000000000000" pitchFamily="2" charset="-78"/>
              </a:rPr>
              <a:t>در سنين بالاتر دچار پوكي و درد استخوان مي </a:t>
            </a:r>
            <a:r>
              <a:rPr lang="fa-IR" sz="1500" dirty="0" smtClean="0">
                <a:solidFill>
                  <a:schemeClr val="tx1">
                    <a:lumMod val="95000"/>
                    <a:lumOff val="5000"/>
                  </a:schemeClr>
                </a:solidFill>
                <a:cs typeface="B Mitra" panose="00000400000000000000" pitchFamily="2" charset="-78"/>
              </a:rPr>
              <a:t>شوند. </a:t>
            </a:r>
            <a:r>
              <a:rPr lang="fa-IR" sz="1500" dirty="0">
                <a:solidFill>
                  <a:schemeClr val="tx1">
                    <a:lumMod val="95000"/>
                    <a:lumOff val="5000"/>
                  </a:schemeClr>
                </a:solidFill>
                <a:cs typeface="B Mitra" panose="00000400000000000000" pitchFamily="2" charset="-78"/>
              </a:rPr>
              <a:t>در افرادي كه در </a:t>
            </a:r>
            <a:r>
              <a:rPr lang="fa-IR" sz="1500" dirty="0" smtClean="0">
                <a:solidFill>
                  <a:schemeClr val="tx1">
                    <a:lumMod val="95000"/>
                    <a:lumOff val="5000"/>
                  </a:schemeClr>
                </a:solidFill>
                <a:cs typeface="B Mitra" panose="00000400000000000000" pitchFamily="2" charset="-78"/>
              </a:rPr>
              <a:t>مرحله رشد </a:t>
            </a:r>
            <a:r>
              <a:rPr lang="fa-IR" sz="1500" dirty="0">
                <a:solidFill>
                  <a:schemeClr val="tx1">
                    <a:lumMod val="95000"/>
                    <a:lumOff val="5000"/>
                  </a:schemeClr>
                </a:solidFill>
                <a:cs typeface="B Mitra" panose="00000400000000000000" pitchFamily="2" charset="-78"/>
              </a:rPr>
              <a:t>هستند مثل كودكان </a:t>
            </a:r>
            <a:r>
              <a:rPr lang="fa-IR" sz="1500" dirty="0" smtClean="0">
                <a:solidFill>
                  <a:schemeClr val="tx1">
                    <a:lumMod val="95000"/>
                    <a:lumOff val="5000"/>
                  </a:schemeClr>
                </a:solidFill>
                <a:cs typeface="B Mitra" panose="00000400000000000000" pitchFamily="2" charset="-78"/>
              </a:rPr>
              <a:t>و نوجوانان، </a:t>
            </a:r>
            <a:r>
              <a:rPr lang="fa-IR" sz="1500" dirty="0">
                <a:solidFill>
                  <a:schemeClr val="tx1">
                    <a:lumMod val="95000"/>
                    <a:lumOff val="5000"/>
                  </a:schemeClr>
                </a:solidFill>
                <a:cs typeface="B Mitra" panose="00000400000000000000" pitchFamily="2" charset="-78"/>
              </a:rPr>
              <a:t>كمبود كلسيم باعث تأخير رشد </a:t>
            </a:r>
            <a:r>
              <a:rPr lang="fa-IR" sz="1500" dirty="0" smtClean="0">
                <a:solidFill>
                  <a:schemeClr val="tx1">
                    <a:lumMod val="95000"/>
                    <a:lumOff val="5000"/>
                  </a:schemeClr>
                </a:solidFill>
                <a:cs typeface="B Mitra" panose="00000400000000000000" pitchFamily="2" charset="-78"/>
              </a:rPr>
              <a:t>    مي </a:t>
            </a:r>
            <a:r>
              <a:rPr lang="fa-IR" sz="1500" dirty="0">
                <a:solidFill>
                  <a:schemeClr val="tx1">
                    <a:lumMod val="95000"/>
                    <a:lumOff val="5000"/>
                  </a:schemeClr>
                </a:solidFill>
                <a:cs typeface="B Mitra" panose="00000400000000000000" pitchFamily="2" charset="-78"/>
              </a:rPr>
              <a:t>گردد</a:t>
            </a:r>
            <a:r>
              <a:rPr lang="fa-IR" sz="1500" dirty="0" smtClean="0">
                <a:solidFill>
                  <a:schemeClr val="tx1">
                    <a:lumMod val="95000"/>
                    <a:lumOff val="5000"/>
                  </a:schemeClr>
                </a:solidFill>
                <a:cs typeface="B Mitra" panose="00000400000000000000" pitchFamily="2" charset="-78"/>
              </a:rPr>
              <a:t>.</a:t>
            </a:r>
          </a:p>
          <a:p>
            <a:pPr>
              <a:lnSpc>
                <a:spcPct val="120000"/>
              </a:lnSpc>
            </a:pPr>
            <a:endParaRPr lang="fa-IR" sz="700" dirty="0">
              <a:solidFill>
                <a:schemeClr val="tx1">
                  <a:lumMod val="95000"/>
                  <a:lumOff val="5000"/>
                </a:schemeClr>
              </a:solidFill>
              <a:cs typeface="B Mitra" panose="00000400000000000000" pitchFamily="2" charset="-78"/>
            </a:endParaRPr>
          </a:p>
          <a:p>
            <a:pPr algn="just">
              <a:lnSpc>
                <a:spcPct val="120000"/>
              </a:lnSpc>
              <a:spcBef>
                <a:spcPct val="20000"/>
              </a:spcBef>
            </a:pPr>
            <a:r>
              <a:rPr lang="fa-IR" sz="1600" b="1" u="sng" dirty="0">
                <a:solidFill>
                  <a:srgbClr val="00B0F0"/>
                </a:solidFill>
                <a:cs typeface="B Mitra" panose="00000400000000000000" pitchFamily="2" charset="-78"/>
              </a:rPr>
              <a:t>مواد غذايي گروه شير و </a:t>
            </a:r>
            <a:r>
              <a:rPr lang="fa-IR" sz="1600" b="1" u="sng" dirty="0" smtClean="0">
                <a:solidFill>
                  <a:srgbClr val="00B0F0"/>
                </a:solidFill>
                <a:cs typeface="B Mitra" panose="00000400000000000000" pitchFamily="2" charset="-78"/>
              </a:rPr>
              <a:t>لبنيات:</a:t>
            </a:r>
            <a:endParaRPr lang="fa-IR" sz="1600" b="1" u="sng" dirty="0">
              <a:solidFill>
                <a:srgbClr val="00B0F0"/>
              </a:solidFill>
              <a:cs typeface="B Mitra" panose="00000400000000000000" pitchFamily="2" charset="-78"/>
            </a:endParaRPr>
          </a:p>
          <a:p>
            <a:pPr>
              <a:lnSpc>
                <a:spcPct val="150000"/>
              </a:lnSpc>
            </a:pPr>
            <a:r>
              <a:rPr lang="fa-IR" sz="1500" dirty="0">
                <a:solidFill>
                  <a:schemeClr val="tx1">
                    <a:lumMod val="95000"/>
                    <a:lumOff val="5000"/>
                  </a:schemeClr>
                </a:solidFill>
                <a:cs typeface="B Mitra" panose="00000400000000000000" pitchFamily="2" charset="-78"/>
              </a:rPr>
              <a:t>1- شير كم چرب</a:t>
            </a:r>
            <a:r>
              <a:rPr lang="fa-IR" sz="1400" dirty="0">
                <a:solidFill>
                  <a:schemeClr val="tx1">
                    <a:lumMod val="95000"/>
                    <a:lumOff val="5000"/>
                  </a:schemeClr>
                </a:solidFill>
                <a:cs typeface="B Mitra" panose="00000400000000000000" pitchFamily="2" charset="-78"/>
              </a:rPr>
              <a:t> </a:t>
            </a:r>
            <a:r>
              <a:rPr lang="fa-IR" sz="1300" dirty="0" smtClean="0">
                <a:solidFill>
                  <a:schemeClr val="tx1">
                    <a:lumMod val="95000"/>
                    <a:lumOff val="5000"/>
                  </a:schemeClr>
                </a:solidFill>
                <a:cs typeface="B Mitra" panose="00000400000000000000" pitchFamily="2" charset="-78"/>
              </a:rPr>
              <a:t>(چربي </a:t>
            </a:r>
            <a:r>
              <a:rPr lang="fa-IR" sz="1300" dirty="0">
                <a:solidFill>
                  <a:schemeClr val="tx1">
                    <a:lumMod val="95000"/>
                    <a:lumOff val="5000"/>
                  </a:schemeClr>
                </a:solidFill>
                <a:cs typeface="B Mitra" panose="00000400000000000000" pitchFamily="2" charset="-78"/>
              </a:rPr>
              <a:t>1درصد) </a:t>
            </a:r>
            <a:r>
              <a:rPr lang="fa-IR" sz="1500" dirty="0">
                <a:solidFill>
                  <a:schemeClr val="tx1">
                    <a:lumMod val="95000"/>
                    <a:lumOff val="5000"/>
                  </a:schemeClr>
                </a:solidFill>
                <a:cs typeface="B Mitra" panose="00000400000000000000" pitchFamily="2" charset="-78"/>
              </a:rPr>
              <a:t>و يا ماست و پنير، دوغ و كشك كم چربي، شير تهيه شده از سويا (شير سويا تركيبي شبيه شير معمولي دارد ولي در واقع از سويا تهيه مي شود و منشأ حيواني ندارد): لازم است از اين مواد غذايي </a:t>
            </a:r>
            <a:r>
              <a:rPr lang="fa-IR" sz="1400" b="1" dirty="0">
                <a:ln>
                  <a:solidFill>
                    <a:srgbClr val="00823B"/>
                  </a:solidFill>
                </a:ln>
                <a:solidFill>
                  <a:srgbClr val="00823B"/>
                </a:solidFill>
                <a:effectLst>
                  <a:glow>
                    <a:srgbClr val="00823B"/>
                  </a:glow>
                </a:effectLst>
                <a:cs typeface="B Mitra" panose="00000400000000000000" pitchFamily="2" charset="-78"/>
              </a:rPr>
              <a:t>روزانه</a:t>
            </a:r>
            <a:r>
              <a:rPr lang="fa-IR" sz="1500" dirty="0">
                <a:solidFill>
                  <a:schemeClr val="tx1">
                    <a:lumMod val="95000"/>
                    <a:lumOff val="5000"/>
                  </a:schemeClr>
                </a:solidFill>
                <a:cs typeface="B Mitra" panose="00000400000000000000" pitchFamily="2" charset="-78"/>
              </a:rPr>
              <a:t> مصرف كنيد.</a:t>
            </a:r>
          </a:p>
          <a:p>
            <a:pPr>
              <a:lnSpc>
                <a:spcPct val="150000"/>
              </a:lnSpc>
            </a:pPr>
            <a:r>
              <a:rPr lang="fa-IR" sz="1500" dirty="0">
                <a:solidFill>
                  <a:schemeClr val="tx1">
                    <a:lumMod val="95000"/>
                    <a:lumOff val="5000"/>
                  </a:schemeClr>
                </a:solidFill>
                <a:cs typeface="B Mitra" panose="00000400000000000000" pitchFamily="2" charset="-78"/>
              </a:rPr>
              <a:t>2- شير با چربي متوسط </a:t>
            </a:r>
            <a:r>
              <a:rPr lang="fa-IR" sz="1300" dirty="0" smtClean="0">
                <a:solidFill>
                  <a:schemeClr val="tx1">
                    <a:lumMod val="95000"/>
                    <a:lumOff val="5000"/>
                  </a:schemeClr>
                </a:solidFill>
                <a:cs typeface="B Mitra" panose="00000400000000000000" pitchFamily="2" charset="-78"/>
              </a:rPr>
              <a:t>(چربي </a:t>
            </a:r>
            <a:r>
              <a:rPr lang="fa-IR" sz="1300" dirty="0">
                <a:solidFill>
                  <a:schemeClr val="tx1">
                    <a:lumMod val="95000"/>
                    <a:lumOff val="5000"/>
                  </a:schemeClr>
                </a:solidFill>
                <a:cs typeface="B Mitra" panose="00000400000000000000" pitchFamily="2" charset="-78"/>
              </a:rPr>
              <a:t>2/5 درصد) </a:t>
            </a:r>
            <a:r>
              <a:rPr lang="fa-IR" sz="1500" dirty="0">
                <a:solidFill>
                  <a:schemeClr val="tx1">
                    <a:lumMod val="95000"/>
                    <a:lumOff val="5000"/>
                  </a:schemeClr>
                </a:solidFill>
                <a:cs typeface="B Mitra" panose="00000400000000000000" pitchFamily="2" charset="-78"/>
              </a:rPr>
              <a:t>و مواد لبني ديگر مانند ماست، پنير ، دوغ ، كشك و بستني با چربي متوسط را حداكثر 3-2 بار در هفته مصرف كنيد.</a:t>
            </a:r>
          </a:p>
          <a:p>
            <a:pPr>
              <a:lnSpc>
                <a:spcPct val="150000"/>
              </a:lnSpc>
            </a:pPr>
            <a:r>
              <a:rPr lang="fa-IR" sz="1500" dirty="0">
                <a:solidFill>
                  <a:schemeClr val="tx1">
                    <a:lumMod val="95000"/>
                    <a:lumOff val="5000"/>
                  </a:schemeClr>
                </a:solidFill>
                <a:cs typeface="B Mitra" panose="00000400000000000000" pitchFamily="2" charset="-78"/>
              </a:rPr>
              <a:t>3- شير تمام چرب</a:t>
            </a:r>
            <a:r>
              <a:rPr lang="fa-IR" sz="1400" dirty="0">
                <a:solidFill>
                  <a:schemeClr val="tx1">
                    <a:lumMod val="95000"/>
                    <a:lumOff val="5000"/>
                  </a:schemeClr>
                </a:solidFill>
                <a:cs typeface="B Mitra" panose="00000400000000000000" pitchFamily="2" charset="-78"/>
              </a:rPr>
              <a:t> </a:t>
            </a:r>
            <a:r>
              <a:rPr lang="fa-IR" sz="1400" dirty="0" smtClean="0">
                <a:solidFill>
                  <a:schemeClr val="tx1">
                    <a:lumMod val="95000"/>
                    <a:lumOff val="5000"/>
                  </a:schemeClr>
                </a:solidFill>
                <a:cs typeface="B Mitra" panose="00000400000000000000" pitchFamily="2" charset="-78"/>
              </a:rPr>
              <a:t>(</a:t>
            </a:r>
            <a:r>
              <a:rPr lang="fa-IR" sz="1300" dirty="0" smtClean="0">
                <a:solidFill>
                  <a:schemeClr val="tx1">
                    <a:lumMod val="95000"/>
                    <a:lumOff val="5000"/>
                  </a:schemeClr>
                </a:solidFill>
                <a:cs typeface="B Mitra" panose="00000400000000000000" pitchFamily="2" charset="-78"/>
              </a:rPr>
              <a:t>چربي </a:t>
            </a:r>
            <a:r>
              <a:rPr lang="fa-IR" sz="1300" dirty="0">
                <a:solidFill>
                  <a:schemeClr val="tx1">
                    <a:lumMod val="95000"/>
                    <a:lumOff val="5000"/>
                  </a:schemeClr>
                </a:solidFill>
                <a:cs typeface="B Mitra" panose="00000400000000000000" pitchFamily="2" charset="-78"/>
              </a:rPr>
              <a:t>3 درصد يا بيشتر) </a:t>
            </a:r>
            <a:r>
              <a:rPr lang="fa-IR" sz="1500" dirty="0">
                <a:solidFill>
                  <a:schemeClr val="tx1">
                    <a:lumMod val="95000"/>
                    <a:lumOff val="5000"/>
                  </a:schemeClr>
                </a:solidFill>
                <a:cs typeface="B Mitra" panose="00000400000000000000" pitchFamily="2" charset="-78"/>
              </a:rPr>
              <a:t>و ساير لبنيات تهيه شده از آن، ماست خامه اي، پنير خامه اي و بستني حاوي تكه هاي خامه را </a:t>
            </a:r>
            <a:r>
              <a:rPr lang="fa-IR" sz="1500" dirty="0">
                <a:solidFill>
                  <a:srgbClr val="FF0000"/>
                </a:solidFill>
                <a:effectLst>
                  <a:outerShdw blurRad="38100" dist="38100" dir="2700000" algn="tl">
                    <a:srgbClr val="000000">
                      <a:alpha val="43137"/>
                    </a:srgbClr>
                  </a:outerShdw>
                </a:effectLst>
                <a:cs typeface="B Mitra" panose="00000400000000000000" pitchFamily="2" charset="-78"/>
              </a:rPr>
              <a:t>به ندرت </a:t>
            </a:r>
            <a:r>
              <a:rPr lang="fa-IR" sz="1500" dirty="0">
                <a:solidFill>
                  <a:schemeClr val="tx1">
                    <a:lumMod val="95000"/>
                    <a:lumOff val="5000"/>
                  </a:schemeClr>
                </a:solidFill>
                <a:cs typeface="B Mitra" panose="00000400000000000000" pitchFamily="2" charset="-78"/>
              </a:rPr>
              <a:t>استفاده كنيد.</a:t>
            </a:r>
          </a:p>
          <a:p>
            <a:pPr>
              <a:lnSpc>
                <a:spcPct val="150000"/>
              </a:lnSpc>
            </a:pPr>
            <a:r>
              <a:rPr lang="fa-IR" sz="1500" dirty="0">
                <a:cs typeface="B Mitra" panose="00000400000000000000" pitchFamily="2" charset="-78"/>
              </a:rPr>
              <a:t>4-</a:t>
            </a:r>
            <a:r>
              <a:rPr lang="fa-IR" sz="1500" dirty="0">
                <a:solidFill>
                  <a:srgbClr val="FF0000"/>
                </a:solidFill>
                <a:cs typeface="B Mitra" panose="00000400000000000000" pitchFamily="2" charset="-78"/>
              </a:rPr>
              <a:t>كره، خامه و سرشير به دليل درصد چربي </a:t>
            </a:r>
            <a:r>
              <a:rPr lang="fa-IR" sz="1500" dirty="0" smtClean="0">
                <a:solidFill>
                  <a:srgbClr val="FF0000"/>
                </a:solidFill>
                <a:cs typeface="B Mitra" panose="00000400000000000000" pitchFamily="2" charset="-78"/>
              </a:rPr>
              <a:t>بالايي </a:t>
            </a:r>
            <a:r>
              <a:rPr lang="fa-IR" sz="1500" dirty="0">
                <a:solidFill>
                  <a:srgbClr val="FF0000"/>
                </a:solidFill>
                <a:cs typeface="B Mitra" panose="00000400000000000000" pitchFamily="2" charset="-78"/>
              </a:rPr>
              <a:t>كه دارند، در گروه شير و لبنيات قرار نمي گيرند و از گروه چربي ها محسوب مي شوند.</a:t>
            </a:r>
          </a:p>
          <a:p>
            <a:pPr>
              <a:lnSpc>
                <a:spcPct val="120000"/>
              </a:lnSpc>
            </a:pPr>
            <a:endParaRPr lang="fa-IR" sz="1000" dirty="0">
              <a:solidFill>
                <a:schemeClr val="tx1">
                  <a:lumMod val="95000"/>
                  <a:lumOff val="5000"/>
                </a:schemeClr>
              </a:solidFill>
              <a:cs typeface="B Mitra" panose="00000400000000000000" pitchFamily="2" charset="-78"/>
            </a:endParaRPr>
          </a:p>
          <a:p>
            <a:pPr algn="just">
              <a:lnSpc>
                <a:spcPct val="120000"/>
              </a:lnSpc>
              <a:spcBef>
                <a:spcPct val="20000"/>
              </a:spcBef>
            </a:pPr>
            <a:r>
              <a:rPr lang="fa-IR" sz="1600" b="1" u="sng" dirty="0">
                <a:solidFill>
                  <a:srgbClr val="00B0F0"/>
                </a:solidFill>
                <a:cs typeface="B Mitra" panose="00000400000000000000" pitchFamily="2" charset="-78"/>
              </a:rPr>
              <a:t>ميزان توصيه شده گروه شير و </a:t>
            </a:r>
            <a:r>
              <a:rPr lang="fa-IR" sz="1600" b="1" u="sng" dirty="0" smtClean="0">
                <a:solidFill>
                  <a:srgbClr val="00B0F0"/>
                </a:solidFill>
                <a:cs typeface="B Mitra" panose="00000400000000000000" pitchFamily="2" charset="-78"/>
              </a:rPr>
              <a:t>لبنيات:</a:t>
            </a:r>
            <a:endParaRPr lang="fa-IR" sz="1600" b="1" u="sng" dirty="0">
              <a:solidFill>
                <a:srgbClr val="00B0F0"/>
              </a:solidFill>
              <a:cs typeface="B Mitra" panose="00000400000000000000" pitchFamily="2" charset="-78"/>
            </a:endParaRPr>
          </a:p>
          <a:p>
            <a:pPr>
              <a:lnSpc>
                <a:spcPct val="120000"/>
              </a:lnSpc>
            </a:pPr>
            <a:r>
              <a:rPr lang="fa-IR" sz="1600" dirty="0">
                <a:solidFill>
                  <a:schemeClr val="tx1">
                    <a:lumMod val="95000"/>
                    <a:lumOff val="5000"/>
                  </a:schemeClr>
                </a:solidFill>
                <a:cs typeface="B Mitra" panose="00000400000000000000" pitchFamily="2" charset="-78"/>
              </a:rPr>
              <a:t> 3-2 سهم يا واحد براي اين گروه به صورت روزانه توصيه شده است. براي زنان شيرده و باردار زير 20 سال روزانه 4 سهم توصيه شده است. هر سهم معادل يك ليوان شير يا ماست و يا 2 ليوان دوغ يا نصف ليوان كشك يا بستني و يا به اندازه يك قوطي كبريت پنير در نظر گرفته شده است.</a:t>
            </a:r>
          </a:p>
        </p:txBody>
      </p:sp>
      <p:sp>
        <p:nvSpPr>
          <p:cNvPr id="6" name="Title 1"/>
          <p:cNvSpPr txBox="1">
            <a:spLocks/>
          </p:cNvSpPr>
          <p:nvPr/>
        </p:nvSpPr>
        <p:spPr>
          <a:xfrm>
            <a:off x="739679" y="44624"/>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1800" dirty="0">
                <a:solidFill>
                  <a:srgbClr val="00823B"/>
                </a:solidFill>
                <a:effectLst>
                  <a:glow rad="63500">
                    <a:schemeClr val="accent3">
                      <a:satMod val="175000"/>
                      <a:alpha val="40000"/>
                    </a:schemeClr>
                  </a:glow>
                </a:effectLst>
                <a:cs typeface="2  Titr" panose="00000700000000000000" pitchFamily="2" charset="-78"/>
              </a:rPr>
              <a:t>گروه هاي غذايي</a:t>
            </a:r>
          </a:p>
        </p:txBody>
      </p:sp>
    </p:spTree>
    <p:extLst>
      <p:ext uri="{BB962C8B-B14F-4D97-AF65-F5344CB8AC3E}">
        <p14:creationId xmlns:p14="http://schemas.microsoft.com/office/powerpoint/2010/main" xmlns="" val="84801522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210" y="764704"/>
            <a:ext cx="8766471" cy="5233740"/>
          </a:xfrm>
          <a:prstGeom prst="rect">
            <a:avLst/>
          </a:prstGeom>
        </p:spPr>
        <p:txBody>
          <a:bodyPr wrap="square">
            <a:spAutoFit/>
          </a:bodyPr>
          <a:lstStyle/>
          <a:p>
            <a:pPr algn="just">
              <a:lnSpc>
                <a:spcPct val="130000"/>
              </a:lnSpc>
              <a:spcBef>
                <a:spcPct val="20000"/>
              </a:spcBef>
            </a:pPr>
            <a:r>
              <a:rPr lang="fa-IR" b="1" dirty="0">
                <a:solidFill>
                  <a:srgbClr val="00B0F0"/>
                </a:solidFill>
                <a:effectLst>
                  <a:outerShdw blurRad="38100" dist="38100" dir="2700000" algn="tl">
                    <a:srgbClr val="000000">
                      <a:alpha val="43137"/>
                    </a:srgbClr>
                  </a:outerShdw>
                </a:effectLst>
                <a:cs typeface="B Mitra" panose="00000400000000000000" pitchFamily="2" charset="-78"/>
              </a:rPr>
              <a:t>5-گروه گوشت و جانشين هاي </a:t>
            </a:r>
            <a:r>
              <a:rPr lang="fa-IR" b="1" dirty="0" smtClean="0">
                <a:solidFill>
                  <a:srgbClr val="00B0F0"/>
                </a:solidFill>
                <a:effectLst>
                  <a:outerShdw blurRad="38100" dist="38100" dir="2700000" algn="tl">
                    <a:srgbClr val="000000">
                      <a:alpha val="43137"/>
                    </a:srgbClr>
                  </a:outerShdw>
                </a:effectLst>
                <a:cs typeface="B Mitra" panose="00000400000000000000" pitchFamily="2" charset="-78"/>
              </a:rPr>
              <a:t>آن</a:t>
            </a:r>
            <a:endParaRPr lang="fa-IR" b="1" dirty="0">
              <a:solidFill>
                <a:srgbClr val="00B0F0"/>
              </a:solidFill>
              <a:effectLst>
                <a:outerShdw blurRad="38100" dist="38100" dir="2700000" algn="tl">
                  <a:srgbClr val="000000">
                    <a:alpha val="43137"/>
                  </a:srgbClr>
                </a:outerShdw>
              </a:effectLst>
              <a:cs typeface="B Mitra" panose="00000400000000000000" pitchFamily="2" charset="-78"/>
            </a:endParaRPr>
          </a:p>
          <a:p>
            <a:pPr algn="just">
              <a:lnSpc>
                <a:spcPct val="150000"/>
              </a:lnSpc>
            </a:pPr>
            <a:r>
              <a:rPr lang="fa-IR" sz="1400" dirty="0">
                <a:solidFill>
                  <a:schemeClr val="tx1">
                    <a:lumMod val="95000"/>
                    <a:lumOff val="5000"/>
                  </a:schemeClr>
                </a:solidFill>
                <a:cs typeface="B Mitra" panose="00000400000000000000" pitchFamily="2" charset="-78"/>
              </a:rPr>
              <a:t>مواد غذايي </a:t>
            </a:r>
            <a:r>
              <a:rPr lang="fa-IR" sz="1400" dirty="0" smtClean="0">
                <a:solidFill>
                  <a:schemeClr val="tx1">
                    <a:lumMod val="95000"/>
                    <a:lumOff val="5000"/>
                  </a:schemeClr>
                </a:solidFill>
                <a:cs typeface="B Mitra" panose="00000400000000000000" pitchFamily="2" charset="-78"/>
              </a:rPr>
              <a:t>در </a:t>
            </a:r>
            <a:r>
              <a:rPr lang="fa-IR" sz="1400" dirty="0">
                <a:solidFill>
                  <a:schemeClr val="tx1">
                    <a:lumMod val="95000"/>
                    <a:lumOff val="5000"/>
                  </a:schemeClr>
                </a:solidFill>
                <a:cs typeface="B Mitra" panose="00000400000000000000" pitchFamily="2" charset="-78"/>
              </a:rPr>
              <a:t>اين گروه قرار مي گيرند كه مواد مغذي </a:t>
            </a:r>
            <a:r>
              <a:rPr lang="fa-IR" sz="1400" dirty="0" smtClean="0">
                <a:solidFill>
                  <a:schemeClr val="tx1">
                    <a:lumMod val="95000"/>
                    <a:lumOff val="5000"/>
                  </a:schemeClr>
                </a:solidFill>
                <a:cs typeface="B Mitra" panose="00000400000000000000" pitchFamily="2" charset="-78"/>
              </a:rPr>
              <a:t>مورد نیاز بدن </a:t>
            </a:r>
            <a:r>
              <a:rPr lang="fa-IR" sz="1400" dirty="0">
                <a:solidFill>
                  <a:schemeClr val="tx1">
                    <a:lumMod val="95000"/>
                    <a:lumOff val="5000"/>
                  </a:schemeClr>
                </a:solidFill>
                <a:cs typeface="B Mitra" panose="00000400000000000000" pitchFamily="2" charset="-78"/>
              </a:rPr>
              <a:t>از جمله پروتئين، فسفر، ويتامين هاي </a:t>
            </a:r>
            <a:r>
              <a:rPr lang="en-US" sz="1400" dirty="0" smtClean="0">
                <a:solidFill>
                  <a:schemeClr val="tx1">
                    <a:lumMod val="95000"/>
                    <a:lumOff val="5000"/>
                  </a:schemeClr>
                </a:solidFill>
                <a:cs typeface="B Mitra" panose="00000400000000000000" pitchFamily="2" charset="-78"/>
              </a:rPr>
              <a:t>B</a:t>
            </a:r>
            <a:r>
              <a:rPr lang="en-US" sz="1200" dirty="0" smtClean="0">
                <a:solidFill>
                  <a:schemeClr val="tx1">
                    <a:lumMod val="95000"/>
                    <a:lumOff val="5000"/>
                  </a:schemeClr>
                </a:solidFill>
                <a:cs typeface="B Mitra" panose="00000400000000000000" pitchFamily="2" charset="-78"/>
              </a:rPr>
              <a:t>6</a:t>
            </a:r>
            <a:r>
              <a:rPr lang="en-US" sz="1400" dirty="0" smtClean="0">
                <a:solidFill>
                  <a:schemeClr val="tx1">
                    <a:lumMod val="95000"/>
                    <a:lumOff val="5000"/>
                  </a:schemeClr>
                </a:solidFill>
                <a:cs typeface="B Mitra" panose="00000400000000000000" pitchFamily="2" charset="-78"/>
              </a:rPr>
              <a:t>,</a:t>
            </a:r>
            <a:r>
              <a:rPr lang="en-US" sz="1200" dirty="0" smtClean="0">
                <a:solidFill>
                  <a:schemeClr val="tx1">
                    <a:lumMod val="95000"/>
                    <a:lumOff val="5000"/>
                  </a:schemeClr>
                </a:solidFill>
                <a:cs typeface="B Mitra" panose="00000400000000000000" pitchFamily="2" charset="-78"/>
              </a:rPr>
              <a:t>12</a:t>
            </a:r>
            <a:r>
              <a:rPr lang="fa-IR" sz="1400" dirty="0" smtClean="0">
                <a:solidFill>
                  <a:schemeClr val="tx1">
                    <a:lumMod val="95000"/>
                    <a:lumOff val="5000"/>
                  </a:schemeClr>
                </a:solidFill>
                <a:cs typeface="B Mitra" panose="00000400000000000000" pitchFamily="2" charset="-78"/>
              </a:rPr>
              <a:t>، روي و </a:t>
            </a:r>
            <a:r>
              <a:rPr lang="fa-IR" sz="1400" dirty="0">
                <a:solidFill>
                  <a:schemeClr val="tx1">
                    <a:lumMod val="95000"/>
                    <a:lumOff val="5000"/>
                  </a:schemeClr>
                </a:solidFill>
                <a:cs typeface="B Mitra" panose="00000400000000000000" pitchFamily="2" charset="-78"/>
              </a:rPr>
              <a:t>آهن را تأمين مي كنند. </a:t>
            </a:r>
            <a:r>
              <a:rPr lang="fa-IR" sz="1400" dirty="0" smtClean="0">
                <a:solidFill>
                  <a:schemeClr val="tx1">
                    <a:lumMod val="95000"/>
                    <a:lumOff val="5000"/>
                  </a:schemeClr>
                </a:solidFill>
                <a:cs typeface="B Mitra" panose="00000400000000000000" pitchFamily="2" charset="-78"/>
              </a:rPr>
              <a:t>آهن موجود در اين مواد </a:t>
            </a:r>
            <a:r>
              <a:rPr lang="fa-IR" sz="1400" dirty="0">
                <a:solidFill>
                  <a:schemeClr val="tx1">
                    <a:lumMod val="95000"/>
                    <a:lumOff val="5000"/>
                  </a:schemeClr>
                </a:solidFill>
                <a:cs typeface="B Mitra" panose="00000400000000000000" pitchFamily="2" charset="-78"/>
              </a:rPr>
              <a:t>سبب خون سازي </a:t>
            </a:r>
            <a:r>
              <a:rPr lang="fa-IR" sz="1400" dirty="0" smtClean="0">
                <a:solidFill>
                  <a:schemeClr val="tx1">
                    <a:lumMod val="95000"/>
                    <a:lumOff val="5000"/>
                  </a:schemeClr>
                </a:solidFill>
                <a:cs typeface="B Mitra" panose="00000400000000000000" pitchFamily="2" charset="-78"/>
              </a:rPr>
              <a:t>شده و </a:t>
            </a:r>
            <a:r>
              <a:rPr lang="fa-IR" sz="1400" dirty="0">
                <a:solidFill>
                  <a:schemeClr val="tx1">
                    <a:lumMod val="95000"/>
                    <a:lumOff val="5000"/>
                  </a:schemeClr>
                </a:solidFill>
                <a:cs typeface="B Mitra" panose="00000400000000000000" pitchFamily="2" charset="-78"/>
              </a:rPr>
              <a:t>از كم خوني فقرآهن جلوگيري </a:t>
            </a:r>
            <a:r>
              <a:rPr lang="fa-IR" sz="1400" dirty="0" smtClean="0">
                <a:solidFill>
                  <a:schemeClr val="tx1">
                    <a:lumMod val="95000"/>
                    <a:lumOff val="5000"/>
                  </a:schemeClr>
                </a:solidFill>
                <a:cs typeface="B Mitra" panose="00000400000000000000" pitchFamily="2" charset="-78"/>
              </a:rPr>
              <a:t>مي </a:t>
            </a:r>
            <a:r>
              <a:rPr lang="fa-IR" sz="1400" dirty="0">
                <a:solidFill>
                  <a:schemeClr val="tx1">
                    <a:lumMod val="95000"/>
                    <a:lumOff val="5000"/>
                  </a:schemeClr>
                </a:solidFill>
                <a:cs typeface="B Mitra" panose="00000400000000000000" pitchFamily="2" charset="-78"/>
              </a:rPr>
              <a:t>كند. پروتئيني كه از طريق اين مواد به بدن مي رسد تأمين كننده سلامت عمومي فرد بوده و براي رشد ضروري است. مصرف انواع مختلف مواد </a:t>
            </a:r>
            <a:r>
              <a:rPr lang="fa-IR" sz="1400" dirty="0" smtClean="0">
                <a:solidFill>
                  <a:schemeClr val="tx1">
                    <a:lumMod val="95000"/>
                    <a:lumOff val="5000"/>
                  </a:schemeClr>
                </a:solidFill>
                <a:cs typeface="B Mitra" panose="00000400000000000000" pitchFamily="2" charset="-78"/>
              </a:rPr>
              <a:t>اين </a:t>
            </a:r>
            <a:r>
              <a:rPr lang="fa-IR" sz="1400" dirty="0">
                <a:solidFill>
                  <a:schemeClr val="tx1">
                    <a:lumMod val="95000"/>
                    <a:lumOff val="5000"/>
                  </a:schemeClr>
                </a:solidFill>
                <a:cs typeface="B Mitra" panose="00000400000000000000" pitchFamily="2" charset="-78"/>
              </a:rPr>
              <a:t>گروه موجب تأمين پروتئين كافي </a:t>
            </a:r>
            <a:r>
              <a:rPr lang="fa-IR" sz="1400" dirty="0" smtClean="0">
                <a:solidFill>
                  <a:schemeClr val="tx1">
                    <a:lumMod val="95000"/>
                    <a:lumOff val="5000"/>
                  </a:schemeClr>
                </a:solidFill>
                <a:cs typeface="B Mitra" panose="00000400000000000000" pitchFamily="2" charset="-78"/>
              </a:rPr>
              <a:t> و </a:t>
            </a:r>
            <a:r>
              <a:rPr lang="fa-IR" sz="1400" dirty="0">
                <a:solidFill>
                  <a:schemeClr val="tx1">
                    <a:lumMod val="95000"/>
                    <a:lumOff val="5000"/>
                  </a:schemeClr>
                </a:solidFill>
                <a:cs typeface="B Mitra" panose="00000400000000000000" pitchFamily="2" charset="-78"/>
              </a:rPr>
              <a:t>كاهش هزينه هاي غذا مي شود</a:t>
            </a:r>
            <a:r>
              <a:rPr lang="fa-IR" sz="1400" dirty="0" smtClean="0">
                <a:solidFill>
                  <a:schemeClr val="tx1">
                    <a:lumMod val="95000"/>
                    <a:lumOff val="5000"/>
                  </a:schemeClr>
                </a:solidFill>
                <a:cs typeface="B Mitra" panose="00000400000000000000" pitchFamily="2" charset="-78"/>
              </a:rPr>
              <a:t>.</a:t>
            </a:r>
          </a:p>
          <a:p>
            <a:pPr algn="just">
              <a:lnSpc>
                <a:spcPct val="120000"/>
              </a:lnSpc>
            </a:pPr>
            <a:endParaRPr lang="fa-IR" sz="1000" dirty="0">
              <a:solidFill>
                <a:schemeClr val="tx1">
                  <a:lumMod val="95000"/>
                  <a:lumOff val="5000"/>
                </a:schemeClr>
              </a:solidFill>
              <a:cs typeface="B Mitra" panose="00000400000000000000" pitchFamily="2" charset="-78"/>
            </a:endParaRPr>
          </a:p>
          <a:p>
            <a:pPr algn="just">
              <a:spcBef>
                <a:spcPct val="20000"/>
              </a:spcBef>
            </a:pPr>
            <a:r>
              <a:rPr lang="fa-IR" sz="1400" b="1" u="sng" dirty="0">
                <a:solidFill>
                  <a:srgbClr val="00B0F0"/>
                </a:solidFill>
                <a:cs typeface="B Mitra" panose="00000400000000000000" pitchFamily="2" charset="-78"/>
              </a:rPr>
              <a:t>مواد غذايي گروه گوشت و جانشين هاي آن</a:t>
            </a:r>
          </a:p>
          <a:p>
            <a:pPr algn="just">
              <a:lnSpc>
                <a:spcPct val="110000"/>
              </a:lnSpc>
            </a:pPr>
            <a:r>
              <a:rPr lang="fa-IR" sz="1600" dirty="0">
                <a:solidFill>
                  <a:schemeClr val="tx1">
                    <a:lumMod val="95000"/>
                    <a:lumOff val="5000"/>
                  </a:schemeClr>
                </a:solidFill>
                <a:cs typeface="B Mitra" panose="00000400000000000000" pitchFamily="2" charset="-78"/>
              </a:rPr>
              <a:t>مواد غذايي اصلي اين گروه شامل گوشت، حبوبات، تخم مرغ و مغزها و دانه هاي روغني است.</a:t>
            </a:r>
          </a:p>
          <a:p>
            <a:pPr algn="just">
              <a:lnSpc>
                <a:spcPct val="150000"/>
              </a:lnSpc>
            </a:pPr>
            <a:r>
              <a:rPr lang="fa-IR" sz="1400" dirty="0">
                <a:solidFill>
                  <a:schemeClr val="tx1">
                    <a:lumMod val="95000"/>
                    <a:lumOff val="5000"/>
                  </a:schemeClr>
                </a:solidFill>
                <a:cs typeface="B Mitra" panose="00000400000000000000" pitchFamily="2" charset="-78"/>
              </a:rPr>
              <a:t>1- از گوشت مرغ، ماهي، گوشت ساير طيور مثل </a:t>
            </a:r>
            <a:r>
              <a:rPr lang="fa-IR" sz="1400" dirty="0" smtClean="0">
                <a:solidFill>
                  <a:schemeClr val="tx1">
                    <a:lumMod val="95000"/>
                    <a:lumOff val="5000"/>
                  </a:schemeClr>
                </a:solidFill>
                <a:cs typeface="B Mitra" panose="00000400000000000000" pitchFamily="2" charset="-78"/>
              </a:rPr>
              <a:t>بوقلمون، </a:t>
            </a:r>
            <a:r>
              <a:rPr lang="fa-IR" sz="1400" dirty="0">
                <a:solidFill>
                  <a:schemeClr val="tx1">
                    <a:lumMod val="95000"/>
                    <a:lumOff val="5000"/>
                  </a:schemeClr>
                </a:solidFill>
                <a:cs typeface="B Mitra" panose="00000400000000000000" pitchFamily="2" charset="-78"/>
              </a:rPr>
              <a:t>انواع مختلف حبوبات مانند لوبيا، نخود، ماش، </a:t>
            </a:r>
            <a:r>
              <a:rPr lang="fa-IR" sz="1400" dirty="0" smtClean="0">
                <a:solidFill>
                  <a:schemeClr val="tx1">
                    <a:lumMod val="95000"/>
                    <a:lumOff val="5000"/>
                  </a:schemeClr>
                </a:solidFill>
                <a:cs typeface="B Mitra" panose="00000400000000000000" pitchFamily="2" charset="-78"/>
              </a:rPr>
              <a:t>عدس و </a:t>
            </a:r>
            <a:r>
              <a:rPr lang="fa-IR" sz="1400" dirty="0">
                <a:solidFill>
                  <a:schemeClr val="tx1">
                    <a:lumMod val="95000"/>
                    <a:lumOff val="5000"/>
                  </a:schemeClr>
                </a:solidFill>
                <a:cs typeface="B Mitra" panose="00000400000000000000" pitchFamily="2" charset="-78"/>
              </a:rPr>
              <a:t>لپه، سفيده تخم مرغ، سويا، مغزها و دانه ها شامل گردو، بادام، پسته، كنجد</a:t>
            </a:r>
            <a:r>
              <a:rPr lang="fa-IR" sz="1400" dirty="0" smtClean="0">
                <a:solidFill>
                  <a:schemeClr val="tx1">
                    <a:lumMod val="95000"/>
                    <a:lumOff val="5000"/>
                  </a:schemeClr>
                </a:solidFill>
                <a:cs typeface="B Mitra" panose="00000400000000000000" pitchFamily="2" charset="-78"/>
              </a:rPr>
              <a:t>، </a:t>
            </a:r>
            <a:r>
              <a:rPr lang="fa-IR" sz="1400" dirty="0">
                <a:solidFill>
                  <a:schemeClr val="tx1">
                    <a:lumMod val="95000"/>
                    <a:lumOff val="5000"/>
                  </a:schemeClr>
                </a:solidFill>
                <a:cs typeface="B Mitra" panose="00000400000000000000" pitchFamily="2" charset="-78"/>
              </a:rPr>
              <a:t>فندق، بادام زميني و مغز تخمه ها بيشتر مصرف كنيد.</a:t>
            </a:r>
          </a:p>
          <a:p>
            <a:pPr algn="just">
              <a:lnSpc>
                <a:spcPct val="150000"/>
              </a:lnSpc>
            </a:pPr>
            <a:r>
              <a:rPr lang="fa-IR" sz="1400" dirty="0" smtClean="0">
                <a:solidFill>
                  <a:schemeClr val="tx1">
                    <a:lumMod val="95000"/>
                    <a:lumOff val="5000"/>
                  </a:schemeClr>
                </a:solidFill>
                <a:cs typeface="B Mitra" panose="00000400000000000000" pitchFamily="2" charset="-78"/>
              </a:rPr>
              <a:t>2- از </a:t>
            </a:r>
            <a:r>
              <a:rPr lang="fa-IR" sz="1400" dirty="0">
                <a:solidFill>
                  <a:schemeClr val="tx1">
                    <a:lumMod val="95000"/>
                    <a:lumOff val="5000"/>
                  </a:schemeClr>
                </a:solidFill>
                <a:cs typeface="B Mitra" panose="00000400000000000000" pitchFamily="2" charset="-78"/>
              </a:rPr>
              <a:t>سوسيس، كالباس، همبرگرهاي موجود در بازار، گوشت سرخ شده، غذاهاي گوشتي فرآوري شده (آماده) به ندرت مصرف </a:t>
            </a:r>
            <a:r>
              <a:rPr lang="fa-IR" sz="1400" dirty="0" smtClean="0">
                <a:solidFill>
                  <a:schemeClr val="tx1">
                    <a:lumMod val="95000"/>
                    <a:lumOff val="5000"/>
                  </a:schemeClr>
                </a:solidFill>
                <a:cs typeface="B Mitra" panose="00000400000000000000" pitchFamily="2" charset="-78"/>
              </a:rPr>
              <a:t>كنيد.</a:t>
            </a:r>
          </a:p>
          <a:p>
            <a:pPr algn="just">
              <a:lnSpc>
                <a:spcPct val="150000"/>
              </a:lnSpc>
            </a:pPr>
            <a:r>
              <a:rPr lang="fa-IR" sz="1400" dirty="0" smtClean="0">
                <a:solidFill>
                  <a:schemeClr val="tx1">
                    <a:lumMod val="95000"/>
                    <a:lumOff val="5000"/>
                  </a:schemeClr>
                </a:solidFill>
                <a:cs typeface="B Mitra" panose="00000400000000000000" pitchFamily="2" charset="-78"/>
              </a:rPr>
              <a:t>3-حبوبات</a:t>
            </a:r>
            <a:r>
              <a:rPr lang="fa-IR" sz="1400" dirty="0">
                <a:solidFill>
                  <a:schemeClr val="tx1">
                    <a:lumMod val="95000"/>
                    <a:lumOff val="5000"/>
                  </a:schemeClr>
                </a:solidFill>
                <a:cs typeface="B Mitra" panose="00000400000000000000" pitchFamily="2" charset="-78"/>
              </a:rPr>
              <a:t>، مغزها و دانه ها، حاوي پروتئين گياهي هستند كه بسيار با ارزش است. اما براي بهتر شدن و تكميل خواص تغذيه اي آن ها بهتر است با مواد ديگر مثل غلات، لبنيات يا كمي گوشت مخلوط و پخته شوند. مثلاً عدس پلو يا لوبيا پلو مخلوطي از حبوبات و غلات مي باشد. در آش رشته گوشت وجود ندارد اما به دليل داشتن </a:t>
            </a:r>
            <a:r>
              <a:rPr lang="fa-IR" sz="1600" dirty="0">
                <a:solidFill>
                  <a:srgbClr val="00B050"/>
                </a:solidFill>
                <a:cs typeface="B Mitra" panose="00000400000000000000" pitchFamily="2" charset="-78"/>
              </a:rPr>
              <a:t>حبوبات، غلات </a:t>
            </a:r>
            <a:r>
              <a:rPr lang="fa-IR" sz="1400" dirty="0">
                <a:solidFill>
                  <a:srgbClr val="00B050"/>
                </a:solidFill>
                <a:cs typeface="B Mitra" panose="00000400000000000000" pitchFamily="2" charset="-78"/>
              </a:rPr>
              <a:t>(رشته) </a:t>
            </a:r>
            <a:r>
              <a:rPr lang="fa-IR" sz="1600" dirty="0">
                <a:solidFill>
                  <a:srgbClr val="00B050"/>
                </a:solidFill>
                <a:cs typeface="B Mitra" panose="00000400000000000000" pitchFamily="2" charset="-78"/>
              </a:rPr>
              <a:t>و لبنيات </a:t>
            </a:r>
            <a:r>
              <a:rPr lang="fa-IR" sz="1400" dirty="0">
                <a:solidFill>
                  <a:srgbClr val="00B050"/>
                </a:solidFill>
                <a:cs typeface="B Mitra" panose="00000400000000000000" pitchFamily="2" charset="-78"/>
              </a:rPr>
              <a:t>(كشك) </a:t>
            </a:r>
            <a:r>
              <a:rPr lang="fa-IR" sz="1600" dirty="0">
                <a:solidFill>
                  <a:srgbClr val="00B050"/>
                </a:solidFill>
                <a:cs typeface="B Mitra" panose="00000400000000000000" pitchFamily="2" charset="-78"/>
              </a:rPr>
              <a:t>پروتئين</a:t>
            </a:r>
            <a:r>
              <a:rPr lang="fa-IR" sz="1400" dirty="0">
                <a:solidFill>
                  <a:schemeClr val="tx1">
                    <a:lumMod val="95000"/>
                    <a:lumOff val="5000"/>
                  </a:schemeClr>
                </a:solidFill>
                <a:cs typeface="B Mitra" panose="00000400000000000000" pitchFamily="2" charset="-78"/>
              </a:rPr>
              <a:t> آن بسيار با ارزش و كامل است</a:t>
            </a:r>
            <a:r>
              <a:rPr lang="fa-IR" sz="1400" dirty="0" smtClean="0">
                <a:solidFill>
                  <a:schemeClr val="tx1">
                    <a:lumMod val="95000"/>
                    <a:lumOff val="5000"/>
                  </a:schemeClr>
                </a:solidFill>
                <a:cs typeface="B Mitra" panose="00000400000000000000" pitchFamily="2" charset="-78"/>
              </a:rPr>
              <a:t>.</a:t>
            </a:r>
          </a:p>
          <a:p>
            <a:pPr algn="just">
              <a:lnSpc>
                <a:spcPct val="150000"/>
              </a:lnSpc>
            </a:pPr>
            <a:endParaRPr lang="fa-IR" sz="700" dirty="0">
              <a:solidFill>
                <a:schemeClr val="tx1">
                  <a:lumMod val="95000"/>
                  <a:lumOff val="5000"/>
                </a:schemeClr>
              </a:solidFill>
              <a:cs typeface="B Mitra" panose="00000400000000000000" pitchFamily="2" charset="-78"/>
            </a:endParaRPr>
          </a:p>
          <a:p>
            <a:pPr algn="just">
              <a:spcBef>
                <a:spcPct val="20000"/>
              </a:spcBef>
            </a:pPr>
            <a:r>
              <a:rPr lang="fa-IR" sz="1400" b="1" u="sng" dirty="0">
                <a:solidFill>
                  <a:srgbClr val="00B0F0"/>
                </a:solidFill>
                <a:cs typeface="B Mitra" panose="00000400000000000000" pitchFamily="2" charset="-78"/>
              </a:rPr>
              <a:t>ميزان توصيه شده گروه گوشت و جانشين هاي آن</a:t>
            </a:r>
          </a:p>
          <a:p>
            <a:pPr algn="just">
              <a:lnSpc>
                <a:spcPct val="150000"/>
              </a:lnSpc>
            </a:pPr>
            <a:r>
              <a:rPr lang="fa-IR" sz="1400" dirty="0">
                <a:solidFill>
                  <a:schemeClr val="tx1">
                    <a:lumMod val="95000"/>
                    <a:lumOff val="5000"/>
                  </a:schemeClr>
                </a:solidFill>
                <a:cs typeface="B Mitra" panose="00000400000000000000" pitchFamily="2" charset="-78"/>
              </a:rPr>
              <a:t>از اين گروه بايد </a:t>
            </a:r>
            <a:r>
              <a:rPr lang="fa-IR" sz="1400" dirty="0" smtClean="0">
                <a:solidFill>
                  <a:schemeClr val="tx1">
                    <a:lumMod val="95000"/>
                    <a:lumOff val="5000"/>
                  </a:schemeClr>
                </a:solidFill>
                <a:cs typeface="B Mitra" panose="00000400000000000000" pitchFamily="2" charset="-78"/>
              </a:rPr>
              <a:t>3-2سهم </a:t>
            </a:r>
            <a:r>
              <a:rPr lang="fa-IR" sz="1400" dirty="0">
                <a:solidFill>
                  <a:schemeClr val="tx1">
                    <a:lumMod val="95000"/>
                    <a:lumOff val="5000"/>
                  </a:schemeClr>
                </a:solidFill>
                <a:cs typeface="B Mitra" panose="00000400000000000000" pitchFamily="2" charset="-78"/>
              </a:rPr>
              <a:t>در طول روز استفاده شود. هر كدام از اين موارد يك سهم است: </a:t>
            </a:r>
            <a:r>
              <a:rPr lang="fa-IR" sz="1400" dirty="0" smtClean="0">
                <a:solidFill>
                  <a:schemeClr val="tx1">
                    <a:lumMod val="95000"/>
                    <a:lumOff val="5000"/>
                  </a:schemeClr>
                </a:solidFill>
                <a:cs typeface="B Mitra" panose="00000400000000000000" pitchFamily="2" charset="-78"/>
              </a:rPr>
              <a:t>30 </a:t>
            </a:r>
            <a:r>
              <a:rPr lang="fa-IR" sz="1400" dirty="0">
                <a:solidFill>
                  <a:schemeClr val="tx1">
                    <a:lumMod val="95000"/>
                    <a:lumOff val="5000"/>
                  </a:schemeClr>
                </a:solidFill>
                <a:cs typeface="B Mitra" panose="00000400000000000000" pitchFamily="2" charset="-78"/>
              </a:rPr>
              <a:t>گرم انواع گوشت، يك عدد تخم مرغ، نصف ليوان حبوبات پخته، 2 قاشق غذاخوري از انواع مغزها مانند گردو، بادام و پسته و ... </a:t>
            </a:r>
            <a:r>
              <a:rPr lang="fa-IR" sz="1400" dirty="0" smtClean="0">
                <a:solidFill>
                  <a:schemeClr val="tx1">
                    <a:lumMod val="95000"/>
                    <a:lumOff val="5000"/>
                  </a:schemeClr>
                </a:solidFill>
                <a:cs typeface="B Mitra" panose="00000400000000000000" pitchFamily="2" charset="-78"/>
              </a:rPr>
              <a:t>که بهتر </a:t>
            </a:r>
            <a:r>
              <a:rPr lang="fa-IR" sz="1400" dirty="0">
                <a:solidFill>
                  <a:schemeClr val="tx1">
                    <a:lumMod val="95000"/>
                    <a:lumOff val="5000"/>
                  </a:schemeClr>
                </a:solidFill>
                <a:cs typeface="B Mitra" panose="00000400000000000000" pitchFamily="2" charset="-78"/>
              </a:rPr>
              <a:t>است تركيبي از اين مواد استفاده شود.</a:t>
            </a:r>
          </a:p>
        </p:txBody>
      </p:sp>
      <p:sp>
        <p:nvSpPr>
          <p:cNvPr id="6" name="Title 1"/>
          <p:cNvSpPr txBox="1">
            <a:spLocks/>
          </p:cNvSpPr>
          <p:nvPr/>
        </p:nvSpPr>
        <p:spPr>
          <a:xfrm>
            <a:off x="739679" y="116632"/>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1800" dirty="0">
                <a:solidFill>
                  <a:srgbClr val="00823B"/>
                </a:solidFill>
                <a:effectLst>
                  <a:glow rad="63500">
                    <a:schemeClr val="accent3">
                      <a:satMod val="175000"/>
                      <a:alpha val="40000"/>
                    </a:schemeClr>
                  </a:glow>
                </a:effectLst>
                <a:cs typeface="2  Titr" panose="00000700000000000000" pitchFamily="2" charset="-78"/>
              </a:rPr>
              <a:t>گروه هاي غذايي</a:t>
            </a:r>
          </a:p>
        </p:txBody>
      </p:sp>
    </p:spTree>
    <p:extLst>
      <p:ext uri="{BB962C8B-B14F-4D97-AF65-F5344CB8AC3E}">
        <p14:creationId xmlns:p14="http://schemas.microsoft.com/office/powerpoint/2010/main" xmlns="" val="848015224"/>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536585"/>
            <a:ext cx="7776864" cy="2985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descr="F:\Animation\4950178.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90989" y="4556644"/>
            <a:ext cx="1929483" cy="1929483"/>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F:\Animation\4964490.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410" y="4293096"/>
            <a:ext cx="2088232" cy="2088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371760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620688"/>
            <a:ext cx="8545112" cy="6241709"/>
          </a:xfrm>
          <a:prstGeom prst="rect">
            <a:avLst/>
          </a:prstGeom>
        </p:spPr>
        <p:txBody>
          <a:bodyPr wrap="square">
            <a:spAutoFit/>
          </a:bodyPr>
          <a:lstStyle/>
          <a:p>
            <a:pPr algn="just">
              <a:lnSpc>
                <a:spcPct val="270000"/>
              </a:lnSpc>
            </a:pPr>
            <a:endParaRPr lang="fa-IR" sz="600" dirty="0">
              <a:solidFill>
                <a:schemeClr val="tx1">
                  <a:lumMod val="95000"/>
                  <a:lumOff val="5000"/>
                </a:schemeClr>
              </a:solidFill>
              <a:cs typeface="B Mitra" panose="00000400000000000000" pitchFamily="2" charset="-78"/>
            </a:endParaRPr>
          </a:p>
          <a:p>
            <a:pPr algn="just">
              <a:lnSpc>
                <a:spcPct val="270000"/>
              </a:lnSpc>
            </a:pPr>
            <a:r>
              <a:rPr lang="fa-IR" sz="1600" dirty="0">
                <a:solidFill>
                  <a:schemeClr val="tx1">
                    <a:lumMod val="95000"/>
                    <a:lumOff val="5000"/>
                  </a:schemeClr>
                </a:solidFill>
                <a:cs typeface="B Mitra" panose="00000400000000000000" pitchFamily="2" charset="-78"/>
              </a:rPr>
              <a:t>با وجود آن كه ارتباط بين ميزان چربي هاي موجود در </a:t>
            </a:r>
            <a:r>
              <a:rPr lang="fa-IR" sz="1600" dirty="0" smtClean="0">
                <a:solidFill>
                  <a:schemeClr val="tx1">
                    <a:lumMod val="95000"/>
                    <a:lumOff val="5000"/>
                  </a:schemeClr>
                </a:solidFill>
                <a:cs typeface="B Mitra" panose="00000400000000000000" pitchFamily="2" charset="-78"/>
              </a:rPr>
              <a:t>بدن </a:t>
            </a:r>
            <a:r>
              <a:rPr lang="fa-IR" sz="1600" dirty="0">
                <a:solidFill>
                  <a:schemeClr val="tx1">
                    <a:lumMod val="95000"/>
                    <a:lumOff val="5000"/>
                  </a:schemeClr>
                </a:solidFill>
                <a:cs typeface="B Mitra" panose="00000400000000000000" pitchFamily="2" charset="-78"/>
              </a:rPr>
              <a:t>و خطر ابتلا به بيماري </a:t>
            </a:r>
            <a:r>
              <a:rPr lang="fa-IR" sz="1600" dirty="0" smtClean="0">
                <a:solidFill>
                  <a:schemeClr val="tx1">
                    <a:lumMod val="95000"/>
                    <a:lumOff val="5000"/>
                  </a:schemeClr>
                </a:solidFill>
                <a:cs typeface="B Mitra" panose="00000400000000000000" pitchFamily="2" charset="-78"/>
              </a:rPr>
              <a:t>هاي قلبي عروقي </a:t>
            </a:r>
            <a:r>
              <a:rPr lang="fa-IR" sz="1600" dirty="0">
                <a:solidFill>
                  <a:schemeClr val="tx1">
                    <a:lumMod val="95000"/>
                    <a:lumOff val="5000"/>
                  </a:schemeClr>
                </a:solidFill>
                <a:cs typeface="B Mitra" panose="00000400000000000000" pitchFamily="2" charset="-78"/>
              </a:rPr>
              <a:t>اثبات شده </a:t>
            </a:r>
            <a:r>
              <a:rPr lang="fa-IR" sz="1600" dirty="0" smtClean="0">
                <a:solidFill>
                  <a:schemeClr val="tx1">
                    <a:lumMod val="95000"/>
                    <a:lumOff val="5000"/>
                  </a:schemeClr>
                </a:solidFill>
                <a:cs typeface="B Mitra" panose="00000400000000000000" pitchFamily="2" charset="-78"/>
              </a:rPr>
              <a:t>است، </a:t>
            </a:r>
            <a:r>
              <a:rPr lang="fa-IR" sz="1600" dirty="0">
                <a:solidFill>
                  <a:schemeClr val="tx1">
                    <a:lumMod val="95000"/>
                    <a:lumOff val="5000"/>
                  </a:schemeClr>
                </a:solidFill>
                <a:cs typeface="B Mitra" panose="00000400000000000000" pitchFamily="2" charset="-78"/>
              </a:rPr>
              <a:t>ولي همچنان مصرف </a:t>
            </a:r>
            <a:r>
              <a:rPr lang="fa-IR" sz="1600" dirty="0" smtClean="0">
                <a:solidFill>
                  <a:schemeClr val="tx1">
                    <a:lumMod val="95000"/>
                    <a:lumOff val="5000"/>
                  </a:schemeClr>
                </a:solidFill>
                <a:cs typeface="B Mitra" panose="00000400000000000000" pitchFamily="2" charset="-78"/>
              </a:rPr>
              <a:t>نادرست </a:t>
            </a:r>
            <a:r>
              <a:rPr lang="fa-IR" sz="1600" dirty="0">
                <a:solidFill>
                  <a:schemeClr val="tx1">
                    <a:lumMod val="95000"/>
                    <a:lumOff val="5000"/>
                  </a:schemeClr>
                </a:solidFill>
                <a:cs typeface="B Mitra" panose="00000400000000000000" pitchFamily="2" charset="-78"/>
              </a:rPr>
              <a:t>اين دسته از </a:t>
            </a:r>
            <a:r>
              <a:rPr lang="fa-IR" sz="1600" dirty="0" smtClean="0">
                <a:solidFill>
                  <a:schemeClr val="tx1">
                    <a:lumMod val="95000"/>
                    <a:lumOff val="5000"/>
                  </a:schemeClr>
                </a:solidFill>
                <a:cs typeface="B Mitra" panose="00000400000000000000" pitchFamily="2" charset="-78"/>
              </a:rPr>
              <a:t>مواد غذايي</a:t>
            </a:r>
            <a:r>
              <a:rPr lang="fa-IR" sz="1600" dirty="0">
                <a:solidFill>
                  <a:schemeClr val="tx1">
                    <a:lumMod val="95000"/>
                    <a:lumOff val="5000"/>
                  </a:schemeClr>
                </a:solidFill>
                <a:cs typeface="B Mitra" panose="00000400000000000000" pitchFamily="2" charset="-78"/>
              </a:rPr>
              <a:t>، سلامت افراد را به خطر مي اندازد. شناخت چربي هاي موجود </a:t>
            </a:r>
            <a:r>
              <a:rPr lang="fa-IR" sz="1600" dirty="0" smtClean="0">
                <a:solidFill>
                  <a:schemeClr val="tx1">
                    <a:lumMod val="95000"/>
                    <a:lumOff val="5000"/>
                  </a:schemeClr>
                </a:solidFill>
                <a:cs typeface="B Mitra" panose="00000400000000000000" pitchFamily="2" charset="-78"/>
              </a:rPr>
              <a:t>درخون و چربي هاي موجود در مواد غذایی، </a:t>
            </a:r>
            <a:r>
              <a:rPr lang="fa-IR" sz="1600" dirty="0">
                <a:solidFill>
                  <a:schemeClr val="tx1">
                    <a:lumMod val="95000"/>
                    <a:lumOff val="5000"/>
                  </a:schemeClr>
                </a:solidFill>
                <a:cs typeface="B Mitra" panose="00000400000000000000" pitchFamily="2" charset="-78"/>
              </a:rPr>
              <a:t>ويژگي </a:t>
            </a:r>
            <a:r>
              <a:rPr lang="fa-IR" sz="1600" dirty="0" smtClean="0">
                <a:solidFill>
                  <a:schemeClr val="tx1">
                    <a:lumMod val="95000"/>
                    <a:lumOff val="5000"/>
                  </a:schemeClr>
                </a:solidFill>
                <a:cs typeface="B Mitra" panose="00000400000000000000" pitchFamily="2" charset="-78"/>
              </a:rPr>
              <a:t>هاي هريك </a:t>
            </a:r>
            <a:r>
              <a:rPr lang="fa-IR" sz="1600" dirty="0">
                <a:solidFill>
                  <a:schemeClr val="tx1">
                    <a:lumMod val="95000"/>
                    <a:lumOff val="5000"/>
                  </a:schemeClr>
                </a:solidFill>
                <a:cs typeface="B Mitra" panose="00000400000000000000" pitchFamily="2" charset="-78"/>
              </a:rPr>
              <a:t>و نقش هر كدام در سلامت و بيماري، </a:t>
            </a:r>
            <a:r>
              <a:rPr lang="fa-IR" sz="1600" dirty="0" smtClean="0">
                <a:solidFill>
                  <a:schemeClr val="tx1">
                    <a:lumMod val="95000"/>
                    <a:lumOff val="5000"/>
                  </a:schemeClr>
                </a:solidFill>
                <a:cs typeface="B Mitra" panose="00000400000000000000" pitchFamily="2" charset="-78"/>
              </a:rPr>
              <a:t>مهمترين </a:t>
            </a:r>
            <a:r>
              <a:rPr lang="fa-IR" sz="1600" dirty="0">
                <a:solidFill>
                  <a:schemeClr val="tx1">
                    <a:lumMod val="95000"/>
                    <a:lumOff val="5000"/>
                  </a:schemeClr>
                </a:solidFill>
                <a:cs typeface="B Mitra" panose="00000400000000000000" pitchFamily="2" charset="-78"/>
              </a:rPr>
              <a:t>گام در اصلاح اين رفتار </a:t>
            </a:r>
            <a:r>
              <a:rPr lang="fa-IR" sz="1600" dirty="0" smtClean="0">
                <a:solidFill>
                  <a:schemeClr val="tx1">
                    <a:lumMod val="95000"/>
                    <a:lumOff val="5000"/>
                  </a:schemeClr>
                </a:solidFill>
                <a:cs typeface="B Mitra" panose="00000400000000000000" pitchFamily="2" charset="-78"/>
              </a:rPr>
              <a:t>است.</a:t>
            </a:r>
          </a:p>
          <a:p>
            <a:pPr algn="just">
              <a:lnSpc>
                <a:spcPct val="270000"/>
              </a:lnSpc>
            </a:pPr>
            <a:r>
              <a:rPr lang="fa-IR" b="1" dirty="0">
                <a:solidFill>
                  <a:srgbClr val="FF0000"/>
                </a:solidFill>
                <a:sym typeface="Wingdings 2"/>
              </a:rPr>
              <a:t></a:t>
            </a:r>
            <a:r>
              <a:rPr lang="fa-IR" sz="1600" dirty="0">
                <a:ea typeface="Calibri"/>
                <a:cs typeface="B Mitra"/>
              </a:rPr>
              <a:t>مصرف زیاد چربی ها در برنامه غذایی روزانه علاوه بر افزایش خطر بروز بیماری های قلبی عروقی، با بروز برخی از بیماری های مزمن دیگر نیز ارتباط دارد. چربی موجود در رژیم غذایی یکی از عوامل مؤثر در بروز و پیشرفت چاقی و دیابت نوع 2 است</a:t>
            </a:r>
            <a:r>
              <a:rPr lang="fa-IR" sz="1600" dirty="0" smtClean="0">
                <a:ea typeface="Calibri"/>
                <a:cs typeface="B Mitra"/>
              </a:rPr>
              <a:t>.</a:t>
            </a:r>
          </a:p>
          <a:p>
            <a:pPr algn="just">
              <a:lnSpc>
                <a:spcPct val="270000"/>
              </a:lnSpc>
            </a:pPr>
            <a:endParaRPr lang="fa-IR" sz="200" dirty="0">
              <a:ea typeface="Calibri"/>
              <a:cs typeface="B Mitra"/>
            </a:endParaRPr>
          </a:p>
          <a:p>
            <a:pPr algn="just">
              <a:lnSpc>
                <a:spcPct val="270000"/>
              </a:lnSpc>
            </a:pPr>
            <a:r>
              <a:rPr lang="fa-IR" b="1" dirty="0">
                <a:solidFill>
                  <a:srgbClr val="FF0000"/>
                </a:solidFill>
                <a:sym typeface="Wingdings 2"/>
              </a:rPr>
              <a:t></a:t>
            </a:r>
            <a:r>
              <a:rPr lang="fa-IR" sz="1600" dirty="0">
                <a:ea typeface="Calibri"/>
                <a:cs typeface="B Mitra"/>
              </a:rPr>
              <a:t>شواهد نشان می دهند که دریافت میزان بالای </a:t>
            </a:r>
            <a:r>
              <a:rPr lang="fa-IR" sz="1600" dirty="0" smtClean="0">
                <a:ea typeface="Calibri"/>
                <a:cs typeface="B Mitra"/>
              </a:rPr>
              <a:t>چربی های مضر، </a:t>
            </a:r>
            <a:r>
              <a:rPr lang="fa-IR" sz="1600" dirty="0">
                <a:ea typeface="Calibri"/>
                <a:cs typeface="B Mitra"/>
              </a:rPr>
              <a:t>خطر ابتلا به سرطان های پستان، روده بزرگ و پروستات را افزایش </a:t>
            </a:r>
            <a:r>
              <a:rPr lang="fa-IR" sz="1600" dirty="0" smtClean="0">
                <a:ea typeface="Calibri"/>
                <a:cs typeface="B Mitra"/>
              </a:rPr>
              <a:t>می </a:t>
            </a:r>
            <a:r>
              <a:rPr lang="fa-IR" sz="1600" dirty="0">
                <a:ea typeface="Calibri"/>
                <a:cs typeface="B Mitra"/>
              </a:rPr>
              <a:t>دهد. مصرف روغن زیتون </a:t>
            </a:r>
            <a:r>
              <a:rPr lang="fa-IR" sz="1400" dirty="0">
                <a:ea typeface="Calibri"/>
                <a:cs typeface="B Mitra"/>
              </a:rPr>
              <a:t>(اسید اولئیک از گروه اسیدهای چرب غیر اشباع) </a:t>
            </a:r>
            <a:r>
              <a:rPr lang="fa-IR" sz="1600" dirty="0">
                <a:ea typeface="Calibri"/>
                <a:cs typeface="B Mitra"/>
              </a:rPr>
              <a:t>خطر سرطان پستان در زنان را کاهش می دهد.</a:t>
            </a:r>
            <a:endParaRPr lang="en-US" sz="1600" dirty="0">
              <a:ea typeface="Calibri"/>
              <a:cs typeface="B Mitra"/>
            </a:endParaRPr>
          </a:p>
          <a:p>
            <a:pPr algn="just">
              <a:lnSpc>
                <a:spcPct val="270000"/>
              </a:lnSpc>
            </a:pPr>
            <a:endParaRPr lang="fa-IR" sz="1600" dirty="0" smtClean="0">
              <a:solidFill>
                <a:schemeClr val="tx1">
                  <a:lumMod val="95000"/>
                  <a:lumOff val="5000"/>
                </a:schemeClr>
              </a:solidFill>
              <a:cs typeface="B Mitra" panose="00000400000000000000" pitchFamily="2" charset="-78"/>
            </a:endParaRPr>
          </a:p>
          <a:p>
            <a:pPr algn="just">
              <a:lnSpc>
                <a:spcPct val="270000"/>
              </a:lnSpc>
            </a:pPr>
            <a:endParaRPr lang="fa-IR" sz="800" dirty="0" smtClean="0">
              <a:solidFill>
                <a:schemeClr val="tx1">
                  <a:lumMod val="95000"/>
                  <a:lumOff val="5000"/>
                </a:schemeClr>
              </a:solidFill>
              <a:cs typeface="B Mitra" panose="00000400000000000000" pitchFamily="2" charset="-78"/>
            </a:endParaRPr>
          </a:p>
        </p:txBody>
      </p:sp>
    </p:spTree>
    <p:extLst>
      <p:ext uri="{BB962C8B-B14F-4D97-AF65-F5344CB8AC3E}">
        <p14:creationId xmlns:p14="http://schemas.microsoft.com/office/powerpoint/2010/main" xmlns="" val="848015224"/>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32656"/>
            <a:ext cx="8473702" cy="5863144"/>
          </a:xfrm>
          <a:prstGeom prst="rect">
            <a:avLst/>
          </a:prstGeom>
        </p:spPr>
        <p:txBody>
          <a:bodyPr wrap="square">
            <a:spAutoFit/>
          </a:bodyPr>
          <a:lstStyle/>
          <a:p>
            <a:pPr algn="just">
              <a:lnSpc>
                <a:spcPct val="250000"/>
              </a:lnSpc>
            </a:pPr>
            <a:r>
              <a:rPr lang="fa-IR" sz="2400" b="1" dirty="0" smtClean="0">
                <a:solidFill>
                  <a:srgbClr val="FF0000"/>
                </a:solidFill>
                <a:effectLst>
                  <a:outerShdw blurRad="38100" dist="38100" dir="2700000" algn="tl">
                    <a:srgbClr val="000000">
                      <a:alpha val="43137"/>
                    </a:srgbClr>
                  </a:outerShdw>
                </a:effectLst>
                <a:cs typeface="B Mitra" panose="00000400000000000000" pitchFamily="2" charset="-78"/>
              </a:rPr>
              <a:t>كلسترول:</a:t>
            </a:r>
          </a:p>
          <a:p>
            <a:pPr algn="just">
              <a:lnSpc>
                <a:spcPct val="250000"/>
              </a:lnSpc>
            </a:pPr>
            <a:r>
              <a:rPr lang="fa-IR" dirty="0" smtClean="0">
                <a:solidFill>
                  <a:schemeClr val="tx1">
                    <a:lumMod val="95000"/>
                    <a:lumOff val="5000"/>
                  </a:schemeClr>
                </a:solidFill>
                <a:cs typeface="B Mitra" panose="00000400000000000000" pitchFamily="2" charset="-78"/>
              </a:rPr>
              <a:t>ارتباط </a:t>
            </a:r>
            <a:r>
              <a:rPr lang="fa-IR" dirty="0">
                <a:solidFill>
                  <a:schemeClr val="tx1">
                    <a:lumMod val="95000"/>
                    <a:lumOff val="5000"/>
                  </a:schemeClr>
                </a:solidFill>
                <a:cs typeface="B Mitra" panose="00000400000000000000" pitchFamily="2" charset="-78"/>
              </a:rPr>
              <a:t>مستقيمي بين مقدار كلسترول خون و بروز بيماري هاي قلبي عروقي وجود دارد. با كاهش هر يك درصد از سطح كلسترول خون، </a:t>
            </a:r>
            <a:r>
              <a:rPr lang="fa-IR" u="sng" dirty="0">
                <a:solidFill>
                  <a:schemeClr val="tx1">
                    <a:lumMod val="95000"/>
                    <a:lumOff val="5000"/>
                  </a:schemeClr>
                </a:solidFill>
                <a:cs typeface="B Mitra" panose="00000400000000000000" pitchFamily="2" charset="-78"/>
              </a:rPr>
              <a:t>2</a:t>
            </a:r>
            <a:r>
              <a:rPr lang="fa-IR" sz="1050" dirty="0">
                <a:solidFill>
                  <a:schemeClr val="tx1">
                    <a:lumMod val="95000"/>
                    <a:lumOff val="5000"/>
                  </a:schemeClr>
                </a:solidFill>
                <a:cs typeface="B Mitra" panose="00000400000000000000" pitchFamily="2" charset="-78"/>
              </a:rPr>
              <a:t> </a:t>
            </a:r>
            <a:r>
              <a:rPr lang="fa-IR" dirty="0">
                <a:solidFill>
                  <a:schemeClr val="tx1">
                    <a:lumMod val="95000"/>
                    <a:lumOff val="5000"/>
                  </a:schemeClr>
                </a:solidFill>
                <a:cs typeface="B Mitra" panose="00000400000000000000" pitchFamily="2" charset="-78"/>
              </a:rPr>
              <a:t>درصد از ميزان بروز بيماري هاي قلبي عروقي كم مي شود</a:t>
            </a:r>
            <a:r>
              <a:rPr lang="fa-IR" dirty="0" smtClean="0">
                <a:solidFill>
                  <a:schemeClr val="tx1">
                    <a:lumMod val="95000"/>
                    <a:lumOff val="5000"/>
                  </a:schemeClr>
                </a:solidFill>
                <a:cs typeface="B Mitra" panose="00000400000000000000" pitchFamily="2" charset="-78"/>
              </a:rPr>
              <a:t>. </a:t>
            </a:r>
            <a:r>
              <a:rPr lang="fa-IR" dirty="0">
                <a:solidFill>
                  <a:schemeClr val="tx1">
                    <a:lumMod val="95000"/>
                    <a:lumOff val="5000"/>
                  </a:schemeClr>
                </a:solidFill>
                <a:cs typeface="B Mitra" panose="00000400000000000000" pitchFamily="2" charset="-78"/>
              </a:rPr>
              <a:t>ميزان دريافت كلسترول </a:t>
            </a:r>
            <a:r>
              <a:rPr lang="fa-IR" dirty="0" smtClean="0">
                <a:solidFill>
                  <a:schemeClr val="tx1">
                    <a:lumMod val="95000"/>
                    <a:lumOff val="5000"/>
                  </a:schemeClr>
                </a:solidFill>
                <a:cs typeface="B Mitra" panose="00000400000000000000" pitchFamily="2" charset="-78"/>
              </a:rPr>
              <a:t>روزانه </a:t>
            </a:r>
            <a:r>
              <a:rPr lang="fa-IR" u="sng" dirty="0">
                <a:solidFill>
                  <a:schemeClr val="tx1">
                    <a:lumMod val="95000"/>
                    <a:lumOff val="5000"/>
                  </a:schemeClr>
                </a:solidFill>
                <a:cs typeface="B Mitra" panose="00000400000000000000" pitchFamily="2" charset="-78"/>
              </a:rPr>
              <a:t>300 </a:t>
            </a:r>
            <a:r>
              <a:rPr lang="fa-IR" dirty="0">
                <a:solidFill>
                  <a:schemeClr val="tx1">
                    <a:lumMod val="95000"/>
                    <a:lumOff val="5000"/>
                  </a:schemeClr>
                </a:solidFill>
                <a:cs typeface="B Mitra" panose="00000400000000000000" pitchFamily="2" charset="-78"/>
              </a:rPr>
              <a:t>ميلي گرم در دسي ليتر توصيه </a:t>
            </a:r>
            <a:r>
              <a:rPr lang="fa-IR" dirty="0" smtClean="0">
                <a:solidFill>
                  <a:schemeClr val="tx1">
                    <a:lumMod val="95000"/>
                    <a:lumOff val="5000"/>
                  </a:schemeClr>
                </a:solidFill>
                <a:cs typeface="B Mitra" panose="00000400000000000000" pitchFamily="2" charset="-78"/>
              </a:rPr>
              <a:t>مي شود. </a:t>
            </a:r>
            <a:endParaRPr lang="fa-IR" dirty="0">
              <a:solidFill>
                <a:schemeClr val="tx1">
                  <a:lumMod val="95000"/>
                  <a:lumOff val="5000"/>
                </a:schemeClr>
              </a:solidFill>
              <a:cs typeface="B Mitra" panose="00000400000000000000" pitchFamily="2" charset="-78"/>
            </a:endParaRPr>
          </a:p>
          <a:p>
            <a:pPr algn="just">
              <a:lnSpc>
                <a:spcPct val="250000"/>
              </a:lnSpc>
            </a:pPr>
            <a:r>
              <a:rPr lang="fa-IR" dirty="0">
                <a:solidFill>
                  <a:schemeClr val="tx1">
                    <a:lumMod val="95000"/>
                    <a:lumOff val="5000"/>
                  </a:schemeClr>
                </a:solidFill>
                <a:cs typeface="B Mitra" panose="00000400000000000000" pitchFamily="2" charset="-78"/>
              </a:rPr>
              <a:t>بيشتر مواد غذايي حاوي چربي هاي اشباع به ويژه چربي هاي حيواني و جامد، منبع غني از كلسترول بوده و محدوديت مصرف آن ها به كاهش كلسترول دريافتي منجر مي شود. زرده تخم مرغ غني از كلسترول است ولي به دليل اين كه ميزان چربي اشباع در تخم مرغ پايين است، تأثير كلسترول زرده تخم مرغ بر روی سطح</a:t>
            </a:r>
            <a:r>
              <a:rPr lang="en-US" dirty="0">
                <a:solidFill>
                  <a:schemeClr val="tx1">
                    <a:lumMod val="95000"/>
                    <a:lumOff val="5000"/>
                  </a:schemeClr>
                </a:solidFill>
                <a:cs typeface="B Mitra" panose="00000400000000000000" pitchFamily="2" charset="-78"/>
              </a:rPr>
              <a:t> </a:t>
            </a:r>
            <a:r>
              <a:rPr lang="en-US" sz="1700" dirty="0">
                <a:solidFill>
                  <a:schemeClr val="tx1">
                    <a:lumMod val="95000"/>
                    <a:lumOff val="5000"/>
                  </a:schemeClr>
                </a:solidFill>
                <a:cs typeface="B Mitra" panose="00000400000000000000" pitchFamily="2" charset="-78"/>
              </a:rPr>
              <a:t>LDL</a:t>
            </a:r>
            <a:r>
              <a:rPr lang="en-US" sz="1600" dirty="0">
                <a:solidFill>
                  <a:schemeClr val="tx1">
                    <a:lumMod val="95000"/>
                    <a:lumOff val="5000"/>
                  </a:schemeClr>
                </a:solidFill>
                <a:cs typeface="B Mitra" panose="00000400000000000000" pitchFamily="2" charset="-78"/>
              </a:rPr>
              <a:t> </a:t>
            </a:r>
            <a:r>
              <a:rPr lang="fa-IR" dirty="0">
                <a:solidFill>
                  <a:schemeClr val="tx1">
                    <a:lumMod val="95000"/>
                    <a:lumOff val="5000"/>
                  </a:schemeClr>
                </a:solidFill>
                <a:cs typeface="B Mitra" panose="00000400000000000000" pitchFamily="2" charset="-78"/>
              </a:rPr>
              <a:t>كمتر از ساير منابع غذايي حاوي كلسترول مي باشد. بر اساس نتايج تحقيقات اخير، اعلام نموده اند كه كلسترول تخم مرغ در بروز بيماري قلبي عروقي نقش </a:t>
            </a:r>
            <a:r>
              <a:rPr lang="fa-IR" dirty="0" smtClean="0">
                <a:solidFill>
                  <a:schemeClr val="tx1">
                    <a:lumMod val="95000"/>
                    <a:lumOff val="5000"/>
                  </a:schemeClr>
                </a:solidFill>
                <a:cs typeface="B Mitra" panose="00000400000000000000" pitchFamily="2" charset="-78"/>
              </a:rPr>
              <a:t>زیادی </a:t>
            </a:r>
            <a:r>
              <a:rPr lang="fa-IR" dirty="0">
                <a:solidFill>
                  <a:schemeClr val="tx1">
                    <a:lumMod val="95000"/>
                    <a:lumOff val="5000"/>
                  </a:schemeClr>
                </a:solidFill>
                <a:cs typeface="B Mitra" panose="00000400000000000000" pitchFamily="2" charset="-78"/>
              </a:rPr>
              <a:t>ندارد.</a:t>
            </a:r>
          </a:p>
        </p:txBody>
      </p:sp>
    </p:spTree>
    <p:extLst>
      <p:ext uri="{BB962C8B-B14F-4D97-AF65-F5344CB8AC3E}">
        <p14:creationId xmlns:p14="http://schemas.microsoft.com/office/powerpoint/2010/main" xmlns="" val="153886092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92696"/>
            <a:ext cx="8604448" cy="4439677"/>
          </a:xfrm>
          <a:prstGeom prst="rect">
            <a:avLst/>
          </a:prstGeom>
        </p:spPr>
        <p:txBody>
          <a:bodyPr wrap="square">
            <a:spAutoFit/>
          </a:bodyPr>
          <a:lstStyle/>
          <a:p>
            <a:pPr algn="just">
              <a:lnSpc>
                <a:spcPct val="250000"/>
              </a:lnSpc>
            </a:pPr>
            <a:r>
              <a:rPr lang="en-US" sz="1900" b="1" dirty="0" smtClean="0">
                <a:solidFill>
                  <a:schemeClr val="tx1">
                    <a:lumMod val="95000"/>
                    <a:lumOff val="5000"/>
                  </a:schemeClr>
                </a:solidFill>
                <a:effectLst>
                  <a:outerShdw blurRad="38100" dist="38100" dir="2700000" algn="tl">
                    <a:srgbClr val="000000">
                      <a:alpha val="43137"/>
                    </a:srgbClr>
                  </a:outerShdw>
                </a:effectLst>
                <a:cs typeface="B Mitra" panose="00000400000000000000" pitchFamily="2" charset="-78"/>
              </a:rPr>
              <a:t> </a:t>
            </a:r>
            <a:r>
              <a:rPr lang="en-US" sz="1900" b="1" dirty="0" smtClean="0">
                <a:solidFill>
                  <a:srgbClr val="FF0000"/>
                </a:solidFill>
                <a:effectLst>
                  <a:outerShdw blurRad="38100" dist="38100" dir="2700000" algn="tl">
                    <a:srgbClr val="000000">
                      <a:alpha val="43137"/>
                    </a:srgbClr>
                  </a:outerShdw>
                </a:effectLst>
                <a:cs typeface="B Mitra" panose="00000400000000000000" pitchFamily="2" charset="-78"/>
              </a:rPr>
              <a:t>HDL</a:t>
            </a:r>
            <a:r>
              <a:rPr lang="fa-IR" sz="1900" b="1" dirty="0" smtClean="0">
                <a:solidFill>
                  <a:srgbClr val="FF0000"/>
                </a:solidFill>
                <a:effectLst>
                  <a:outerShdw blurRad="38100" dist="38100" dir="2700000" algn="tl">
                    <a:srgbClr val="000000">
                      <a:alpha val="43137"/>
                    </a:srgbClr>
                  </a:outerShdw>
                </a:effectLst>
                <a:cs typeface="B Mitra" panose="00000400000000000000" pitchFamily="2" charset="-78"/>
              </a:rPr>
              <a:t>(ليپوپروتئين با چگالي بالا):</a:t>
            </a:r>
          </a:p>
          <a:p>
            <a:pPr algn="just">
              <a:lnSpc>
                <a:spcPct val="250000"/>
              </a:lnSpc>
            </a:pPr>
            <a:r>
              <a:rPr lang="fa-IR" sz="2000" b="1" dirty="0" smtClean="0">
                <a:solidFill>
                  <a:schemeClr val="tx1">
                    <a:lumMod val="95000"/>
                    <a:lumOff val="5000"/>
                  </a:schemeClr>
                </a:solidFill>
                <a:cs typeface="B Mitra" panose="00000400000000000000" pitchFamily="2" charset="-78"/>
              </a:rPr>
              <a:t> </a:t>
            </a:r>
            <a:r>
              <a:rPr lang="en-US" sz="2000" b="1" dirty="0" smtClean="0">
                <a:solidFill>
                  <a:schemeClr val="tx1">
                    <a:lumMod val="95000"/>
                    <a:lumOff val="5000"/>
                  </a:schemeClr>
                </a:solidFill>
                <a:cs typeface="B Mitra" panose="00000400000000000000" pitchFamily="2" charset="-78"/>
              </a:rPr>
              <a:t> </a:t>
            </a:r>
            <a:r>
              <a:rPr lang="en-US" dirty="0" smtClean="0">
                <a:solidFill>
                  <a:schemeClr val="tx1">
                    <a:lumMod val="95000"/>
                    <a:lumOff val="5000"/>
                  </a:schemeClr>
                </a:solidFill>
                <a:cs typeface="B Mitra" panose="00000400000000000000" pitchFamily="2" charset="-78"/>
              </a:rPr>
              <a:t>HDL</a:t>
            </a:r>
            <a:r>
              <a:rPr lang="fa-IR" dirty="0" smtClean="0">
                <a:solidFill>
                  <a:schemeClr val="tx1">
                    <a:lumMod val="95000"/>
                    <a:lumOff val="5000"/>
                  </a:schemeClr>
                </a:solidFill>
                <a:cs typeface="B Mitra" panose="00000400000000000000" pitchFamily="2" charset="-78"/>
              </a:rPr>
              <a:t> باعث مي شود تا كلسترول از جدار داخلي </a:t>
            </a:r>
            <a:r>
              <a:rPr lang="fa-IR" dirty="0">
                <a:solidFill>
                  <a:schemeClr val="tx1">
                    <a:lumMod val="95000"/>
                    <a:lumOff val="5000"/>
                  </a:schemeClr>
                </a:solidFill>
                <a:cs typeface="B Mitra" panose="00000400000000000000" pitchFamily="2" charset="-78"/>
              </a:rPr>
              <a:t>شريان ها جدا شود و به همين دليل به آن كلسترول خوب هم گفته مي شود. سطح اين </a:t>
            </a:r>
            <a:r>
              <a:rPr lang="fa-IR" dirty="0" smtClean="0">
                <a:solidFill>
                  <a:schemeClr val="tx1">
                    <a:lumMod val="95000"/>
                    <a:lumOff val="5000"/>
                  </a:schemeClr>
                </a:solidFill>
                <a:cs typeface="B Mitra" panose="00000400000000000000" pitchFamily="2" charset="-78"/>
              </a:rPr>
              <a:t>نوع چربي</a:t>
            </a:r>
            <a:r>
              <a:rPr lang="fa-IR" dirty="0">
                <a:solidFill>
                  <a:schemeClr val="tx1">
                    <a:lumMod val="95000"/>
                    <a:lumOff val="5000"/>
                  </a:schemeClr>
                </a:solidFill>
                <a:cs typeface="B Mitra" panose="00000400000000000000" pitchFamily="2" charset="-78"/>
              </a:rPr>
              <a:t>، با بروز بيماري هاي قلبي عروقي رابطه عكس دارد و با افزايش آن در خون، </a:t>
            </a:r>
            <a:r>
              <a:rPr lang="fa-IR" dirty="0" smtClean="0">
                <a:solidFill>
                  <a:schemeClr val="tx1">
                    <a:lumMod val="95000"/>
                    <a:lumOff val="5000"/>
                  </a:schemeClr>
                </a:solidFill>
                <a:cs typeface="B Mitra" panose="00000400000000000000" pitchFamily="2" charset="-78"/>
              </a:rPr>
              <a:t>خطر بروز </a:t>
            </a:r>
            <a:r>
              <a:rPr lang="fa-IR" dirty="0">
                <a:solidFill>
                  <a:schemeClr val="tx1">
                    <a:lumMod val="95000"/>
                    <a:lumOff val="5000"/>
                  </a:schemeClr>
                </a:solidFill>
                <a:cs typeface="B Mitra" panose="00000400000000000000" pitchFamily="2" charset="-78"/>
              </a:rPr>
              <a:t>اين بيماري ها كاهش مي يابد. </a:t>
            </a:r>
            <a:endParaRPr lang="fa-IR" dirty="0" smtClean="0">
              <a:solidFill>
                <a:schemeClr val="tx1">
                  <a:lumMod val="95000"/>
                  <a:lumOff val="5000"/>
                </a:schemeClr>
              </a:solidFill>
              <a:cs typeface="B Mitra" panose="00000400000000000000" pitchFamily="2" charset="-78"/>
            </a:endParaRPr>
          </a:p>
          <a:p>
            <a:pPr algn="just">
              <a:lnSpc>
                <a:spcPct val="250000"/>
              </a:lnSpc>
            </a:pPr>
            <a:r>
              <a:rPr lang="fa-IR" dirty="0" smtClean="0">
                <a:solidFill>
                  <a:schemeClr val="tx1">
                    <a:lumMod val="95000"/>
                    <a:lumOff val="5000"/>
                  </a:schemeClr>
                </a:solidFill>
                <a:cs typeface="B Mitra" panose="00000400000000000000" pitchFamily="2" charset="-78"/>
              </a:rPr>
              <a:t>- تحقيقات </a:t>
            </a:r>
            <a:r>
              <a:rPr lang="fa-IR" dirty="0">
                <a:solidFill>
                  <a:schemeClr val="tx1">
                    <a:lumMod val="95000"/>
                    <a:lumOff val="5000"/>
                  </a:schemeClr>
                </a:solidFill>
                <a:cs typeface="B Mitra" panose="00000400000000000000" pitchFamily="2" charset="-78"/>
              </a:rPr>
              <a:t>نشان داده اند كه يك واحد </a:t>
            </a:r>
            <a:r>
              <a:rPr lang="fa-IR" dirty="0" smtClean="0">
                <a:solidFill>
                  <a:schemeClr val="tx1">
                    <a:lumMod val="95000"/>
                    <a:lumOff val="5000"/>
                  </a:schemeClr>
                </a:solidFill>
                <a:cs typeface="B Mitra" panose="00000400000000000000" pitchFamily="2" charset="-78"/>
              </a:rPr>
              <a:t>افزايش</a:t>
            </a:r>
            <a:r>
              <a:rPr lang="en-US" sz="1600" dirty="0" smtClean="0">
                <a:solidFill>
                  <a:schemeClr val="tx1">
                    <a:lumMod val="95000"/>
                    <a:lumOff val="5000"/>
                  </a:schemeClr>
                </a:solidFill>
                <a:cs typeface="B Mitra" panose="00000400000000000000" pitchFamily="2" charset="-78"/>
              </a:rPr>
              <a:t>HDL </a:t>
            </a:r>
            <a:r>
              <a:rPr lang="fa-IR" dirty="0" smtClean="0">
                <a:solidFill>
                  <a:schemeClr val="tx1">
                    <a:lumMod val="95000"/>
                    <a:lumOff val="5000"/>
                  </a:schemeClr>
                </a:solidFill>
                <a:cs typeface="B Mitra" panose="00000400000000000000" pitchFamily="2" charset="-78"/>
              </a:rPr>
              <a:t> مي </a:t>
            </a:r>
            <a:r>
              <a:rPr lang="fa-IR" dirty="0">
                <a:solidFill>
                  <a:schemeClr val="tx1">
                    <a:lumMod val="95000"/>
                    <a:lumOff val="5000"/>
                  </a:schemeClr>
                </a:solidFill>
                <a:cs typeface="B Mitra" panose="00000400000000000000" pitchFamily="2" charset="-78"/>
              </a:rPr>
              <a:t>تواند بروز بيماري هاي قلبي عروقي را</a:t>
            </a:r>
            <a:r>
              <a:rPr lang="fa-IR" u="sng" dirty="0">
                <a:solidFill>
                  <a:schemeClr val="tx1">
                    <a:lumMod val="95000"/>
                    <a:lumOff val="5000"/>
                  </a:schemeClr>
                </a:solidFill>
                <a:cs typeface="B Mitra" panose="00000400000000000000" pitchFamily="2" charset="-78"/>
              </a:rPr>
              <a:t> 2 تا 3 </a:t>
            </a:r>
            <a:r>
              <a:rPr lang="fa-IR" dirty="0">
                <a:solidFill>
                  <a:schemeClr val="tx1">
                    <a:lumMod val="95000"/>
                    <a:lumOff val="5000"/>
                  </a:schemeClr>
                </a:solidFill>
                <a:cs typeface="B Mitra" panose="00000400000000000000" pitchFamily="2" charset="-78"/>
              </a:rPr>
              <a:t>درصد </a:t>
            </a:r>
            <a:r>
              <a:rPr lang="fa-IR" dirty="0" smtClean="0">
                <a:solidFill>
                  <a:schemeClr val="tx1">
                    <a:lumMod val="95000"/>
                    <a:lumOff val="5000"/>
                  </a:schemeClr>
                </a:solidFill>
                <a:cs typeface="B Mitra" panose="00000400000000000000" pitchFamily="2" charset="-78"/>
              </a:rPr>
              <a:t>كاهش دهد. </a:t>
            </a:r>
          </a:p>
          <a:p>
            <a:pPr algn="just">
              <a:lnSpc>
                <a:spcPct val="250000"/>
              </a:lnSpc>
            </a:pPr>
            <a:r>
              <a:rPr lang="fa-IR" dirty="0" smtClean="0">
                <a:solidFill>
                  <a:schemeClr val="tx1">
                    <a:lumMod val="95000"/>
                    <a:lumOff val="5000"/>
                  </a:schemeClr>
                </a:solidFill>
                <a:cs typeface="B Mitra" panose="00000400000000000000" pitchFamily="2" charset="-78"/>
              </a:rPr>
              <a:t>- </a:t>
            </a:r>
            <a:r>
              <a:rPr lang="fa-IR" b="1" dirty="0" smtClean="0">
                <a:solidFill>
                  <a:srgbClr val="FF0000"/>
                </a:solidFill>
                <a:cs typeface="B Mitra" panose="00000400000000000000" pitchFamily="2" charset="-78"/>
              </a:rPr>
              <a:t>ورزش</a:t>
            </a:r>
            <a:r>
              <a:rPr lang="fa-IR" dirty="0" smtClean="0">
                <a:solidFill>
                  <a:schemeClr val="tx1">
                    <a:lumMod val="95000"/>
                    <a:lumOff val="5000"/>
                  </a:schemeClr>
                </a:solidFill>
                <a:cs typeface="B Mitra" panose="00000400000000000000" pitchFamily="2" charset="-78"/>
              </a:rPr>
              <a:t> </a:t>
            </a:r>
            <a:r>
              <a:rPr lang="fa-IR" dirty="0">
                <a:solidFill>
                  <a:schemeClr val="tx1">
                    <a:lumMod val="95000"/>
                    <a:lumOff val="5000"/>
                  </a:schemeClr>
                </a:solidFill>
                <a:cs typeface="B Mitra" panose="00000400000000000000" pitchFamily="2" charset="-78"/>
              </a:rPr>
              <a:t>و </a:t>
            </a:r>
            <a:r>
              <a:rPr lang="fa-IR" b="1" dirty="0">
                <a:solidFill>
                  <a:srgbClr val="FF0000"/>
                </a:solidFill>
                <a:cs typeface="B Mitra" panose="00000400000000000000" pitchFamily="2" charset="-78"/>
              </a:rPr>
              <a:t>كم </a:t>
            </a:r>
            <a:r>
              <a:rPr lang="fa-IR" b="1" dirty="0" smtClean="0">
                <a:solidFill>
                  <a:srgbClr val="FF0000"/>
                </a:solidFill>
                <a:cs typeface="B Mitra" panose="00000400000000000000" pitchFamily="2" charset="-78"/>
              </a:rPr>
              <a:t>كردن</a:t>
            </a:r>
            <a:r>
              <a:rPr lang="fa-IR" b="1" dirty="0">
                <a:solidFill>
                  <a:srgbClr val="FF0000"/>
                </a:solidFill>
                <a:cs typeface="B Mitra" panose="00000400000000000000" pitchFamily="2" charset="-78"/>
              </a:rPr>
              <a:t> وزن</a:t>
            </a:r>
            <a:r>
              <a:rPr lang="fa-IR" dirty="0">
                <a:solidFill>
                  <a:schemeClr val="tx1">
                    <a:lumMod val="95000"/>
                    <a:lumOff val="5000"/>
                  </a:schemeClr>
                </a:solidFill>
                <a:cs typeface="B Mitra" panose="00000400000000000000" pitchFamily="2" charset="-78"/>
              </a:rPr>
              <a:t>، باعث افزايش </a:t>
            </a:r>
            <a:r>
              <a:rPr lang="fa-IR" dirty="0" smtClean="0">
                <a:solidFill>
                  <a:schemeClr val="tx1">
                    <a:lumMod val="95000"/>
                    <a:lumOff val="5000"/>
                  </a:schemeClr>
                </a:solidFill>
                <a:cs typeface="B Mitra" panose="00000400000000000000" pitchFamily="2" charset="-78"/>
              </a:rPr>
              <a:t>سطح </a:t>
            </a:r>
            <a:r>
              <a:rPr lang="en-US" sz="1600" dirty="0">
                <a:solidFill>
                  <a:schemeClr val="tx1">
                    <a:lumMod val="95000"/>
                    <a:lumOff val="5000"/>
                  </a:schemeClr>
                </a:solidFill>
                <a:cs typeface="B Mitra" panose="00000400000000000000" pitchFamily="2" charset="-78"/>
              </a:rPr>
              <a:t>HDL</a:t>
            </a:r>
            <a:r>
              <a:rPr lang="fa-IR" dirty="0" smtClean="0">
                <a:solidFill>
                  <a:schemeClr val="tx1">
                    <a:lumMod val="95000"/>
                    <a:lumOff val="5000"/>
                  </a:schemeClr>
                </a:solidFill>
                <a:cs typeface="B Mitra" panose="00000400000000000000" pitchFamily="2" charset="-78"/>
              </a:rPr>
              <a:t> مي شود.</a:t>
            </a:r>
          </a:p>
          <a:p>
            <a:pPr algn="just">
              <a:lnSpc>
                <a:spcPct val="250000"/>
              </a:lnSpc>
            </a:pPr>
            <a:r>
              <a:rPr lang="fa-IR" dirty="0" smtClean="0">
                <a:solidFill>
                  <a:schemeClr val="tx1">
                    <a:lumMod val="95000"/>
                    <a:lumOff val="5000"/>
                  </a:schemeClr>
                </a:solidFill>
                <a:cs typeface="B Mitra" panose="00000400000000000000" pitchFamily="2" charset="-78"/>
              </a:rPr>
              <a:t>- عواملي </a:t>
            </a:r>
            <a:r>
              <a:rPr lang="fa-IR" dirty="0">
                <a:solidFill>
                  <a:schemeClr val="tx1">
                    <a:lumMod val="95000"/>
                    <a:lumOff val="5000"/>
                  </a:schemeClr>
                </a:solidFill>
                <a:cs typeface="B Mitra" panose="00000400000000000000" pitchFamily="2" charset="-78"/>
              </a:rPr>
              <a:t>مانند </a:t>
            </a:r>
            <a:r>
              <a:rPr lang="fa-IR" b="1" dirty="0">
                <a:solidFill>
                  <a:srgbClr val="FF0000"/>
                </a:solidFill>
                <a:cs typeface="B Mitra" panose="00000400000000000000" pitchFamily="2" charset="-78"/>
              </a:rPr>
              <a:t>چاقي، كم تحركي، </a:t>
            </a:r>
            <a:r>
              <a:rPr lang="fa-IR" b="1" dirty="0" smtClean="0">
                <a:solidFill>
                  <a:srgbClr val="FF0000"/>
                </a:solidFill>
                <a:cs typeface="B Mitra" panose="00000400000000000000" pitchFamily="2" charset="-78"/>
              </a:rPr>
              <a:t>مصرف سيگار</a:t>
            </a:r>
            <a:r>
              <a:rPr lang="fa-IR" b="1" dirty="0">
                <a:solidFill>
                  <a:srgbClr val="FF0000"/>
                </a:solidFill>
                <a:cs typeface="B Mitra" panose="00000400000000000000" pitchFamily="2" charset="-78"/>
              </a:rPr>
              <a:t>، افزايش تري گليسيريد </a:t>
            </a:r>
            <a:r>
              <a:rPr lang="fa-IR" dirty="0">
                <a:solidFill>
                  <a:schemeClr val="tx1">
                    <a:lumMod val="95000"/>
                    <a:lumOff val="5000"/>
                  </a:schemeClr>
                </a:solidFill>
                <a:cs typeface="B Mitra" panose="00000400000000000000" pitchFamily="2" charset="-78"/>
              </a:rPr>
              <a:t>خون باعث كاهش سطح اين چربي مي شود</a:t>
            </a:r>
            <a:r>
              <a:rPr lang="fa-IR" sz="2000" dirty="0"/>
              <a:t>.</a:t>
            </a:r>
          </a:p>
        </p:txBody>
      </p:sp>
    </p:spTree>
    <p:extLst>
      <p:ext uri="{BB962C8B-B14F-4D97-AF65-F5344CB8AC3E}">
        <p14:creationId xmlns:p14="http://schemas.microsoft.com/office/powerpoint/2010/main" xmlns="" val="84801522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60649"/>
            <a:ext cx="7772400" cy="1152128"/>
          </a:xfrm>
        </p:spPr>
        <p:txBody>
          <a:bodyPr>
            <a:normAutofit/>
          </a:bodyPr>
          <a:lstStyle/>
          <a:p>
            <a:pPr algn="r"/>
            <a:r>
              <a:rPr lang="fa-IR" sz="3200" dirty="0" smtClean="0">
                <a:solidFill>
                  <a:srgbClr val="002060"/>
                </a:solidFill>
                <a:cs typeface="2  Titr" panose="00000700000000000000" pitchFamily="2" charset="-78"/>
              </a:rPr>
              <a:t>مقدمه</a:t>
            </a:r>
            <a:endParaRPr lang="fa-IR" sz="3200" dirty="0">
              <a:solidFill>
                <a:srgbClr val="002060"/>
              </a:solidFill>
              <a:cs typeface="2  Titr" panose="00000700000000000000" pitchFamily="2" charset="-78"/>
            </a:endParaRPr>
          </a:p>
        </p:txBody>
      </p:sp>
      <p:sp>
        <p:nvSpPr>
          <p:cNvPr id="3" name="Subtitle 2"/>
          <p:cNvSpPr>
            <a:spLocks noGrp="1"/>
          </p:cNvSpPr>
          <p:nvPr>
            <p:ph type="subTitle" idx="1"/>
          </p:nvPr>
        </p:nvSpPr>
        <p:spPr>
          <a:xfrm>
            <a:off x="611560" y="1412776"/>
            <a:ext cx="8128992" cy="3672408"/>
          </a:xfrm>
        </p:spPr>
        <p:txBody>
          <a:bodyPr>
            <a:noAutofit/>
          </a:bodyPr>
          <a:lstStyle/>
          <a:p>
            <a:pPr algn="just">
              <a:lnSpc>
                <a:spcPct val="180000"/>
              </a:lnSpc>
            </a:pPr>
            <a:r>
              <a:rPr lang="fa-IR" sz="2100" dirty="0" smtClean="0">
                <a:solidFill>
                  <a:schemeClr val="tx1">
                    <a:lumMod val="95000"/>
                    <a:lumOff val="5000"/>
                  </a:schemeClr>
                </a:solidFill>
                <a:cs typeface="B Mitra" panose="00000400000000000000" pitchFamily="2" charset="-78"/>
              </a:rPr>
              <a:t>تغذيه </a:t>
            </a:r>
            <a:r>
              <a:rPr lang="fa-IR" sz="2100" dirty="0">
                <a:solidFill>
                  <a:schemeClr val="tx1">
                    <a:lumMod val="95000"/>
                    <a:lumOff val="5000"/>
                  </a:schemeClr>
                </a:solidFill>
                <a:cs typeface="B Mitra" panose="00000400000000000000" pitchFamily="2" charset="-78"/>
              </a:rPr>
              <a:t>يكي از عوامل اصلي </a:t>
            </a:r>
            <a:r>
              <a:rPr lang="fa-IR" sz="2100" dirty="0" smtClean="0">
                <a:solidFill>
                  <a:schemeClr val="tx1">
                    <a:lumMod val="95000"/>
                    <a:lumOff val="5000"/>
                  </a:schemeClr>
                </a:solidFill>
                <a:cs typeface="B Mitra" panose="00000400000000000000" pitchFamily="2" charset="-78"/>
              </a:rPr>
              <a:t>مؤثر </a:t>
            </a:r>
            <a:r>
              <a:rPr lang="fa-IR" sz="2100" dirty="0">
                <a:solidFill>
                  <a:schemeClr val="tx1">
                    <a:lumMod val="95000"/>
                    <a:lumOff val="5000"/>
                  </a:schemeClr>
                </a:solidFill>
                <a:cs typeface="B Mitra" panose="00000400000000000000" pitchFamily="2" charset="-78"/>
              </a:rPr>
              <a:t>بر </a:t>
            </a:r>
            <a:r>
              <a:rPr lang="fa-IR" sz="2100" dirty="0" smtClean="0">
                <a:solidFill>
                  <a:schemeClr val="tx1">
                    <a:lumMod val="95000"/>
                    <a:lumOff val="5000"/>
                  </a:schemeClr>
                </a:solidFill>
                <a:cs typeface="B Mitra" panose="00000400000000000000" pitchFamily="2" charset="-78"/>
              </a:rPr>
              <a:t>سلامت انسان </a:t>
            </a:r>
            <a:r>
              <a:rPr lang="fa-IR" sz="2100" dirty="0">
                <a:solidFill>
                  <a:schemeClr val="tx1">
                    <a:lumMod val="95000"/>
                    <a:lumOff val="5000"/>
                  </a:schemeClr>
                </a:solidFill>
                <a:cs typeface="B Mitra" panose="00000400000000000000" pitchFamily="2" charset="-78"/>
              </a:rPr>
              <a:t>است و دانستن اين كه چه غذايي را چرا و چگونه مصرف كنيم، شرطي اساسي </a:t>
            </a:r>
            <a:r>
              <a:rPr lang="fa-IR" sz="2100" dirty="0" smtClean="0">
                <a:solidFill>
                  <a:schemeClr val="tx1">
                    <a:lumMod val="95000"/>
                    <a:lumOff val="5000"/>
                  </a:schemeClr>
                </a:solidFill>
                <a:cs typeface="B Mitra" panose="00000400000000000000" pitchFamily="2" charset="-78"/>
              </a:rPr>
              <a:t>درحفظ </a:t>
            </a:r>
            <a:r>
              <a:rPr lang="fa-IR" sz="2100" dirty="0">
                <a:solidFill>
                  <a:schemeClr val="tx1">
                    <a:lumMod val="95000"/>
                    <a:lumOff val="5000"/>
                  </a:schemeClr>
                </a:solidFill>
                <a:cs typeface="B Mitra" panose="00000400000000000000" pitchFamily="2" charset="-78"/>
              </a:rPr>
              <a:t>سلامت </a:t>
            </a:r>
            <a:r>
              <a:rPr lang="fa-IR" sz="2100" dirty="0" smtClean="0">
                <a:solidFill>
                  <a:schemeClr val="tx1">
                    <a:lumMod val="95000"/>
                    <a:lumOff val="5000"/>
                  </a:schemeClr>
                </a:solidFill>
                <a:cs typeface="B Mitra" panose="00000400000000000000" pitchFamily="2" charset="-78"/>
              </a:rPr>
              <a:t>است.</a:t>
            </a:r>
          </a:p>
          <a:p>
            <a:pPr algn="just">
              <a:lnSpc>
                <a:spcPct val="180000"/>
              </a:lnSpc>
            </a:pPr>
            <a:r>
              <a:rPr lang="fa-IR" sz="2100" dirty="0">
                <a:solidFill>
                  <a:schemeClr val="tx1">
                    <a:lumMod val="95000"/>
                    <a:lumOff val="5000"/>
                  </a:schemeClr>
                </a:solidFill>
                <a:cs typeface="B Mitra" panose="00000400000000000000" pitchFamily="2" charset="-78"/>
              </a:rPr>
              <a:t>تغييرات رخ داده در زندگي </a:t>
            </a:r>
            <a:r>
              <a:rPr lang="fa-IR" sz="2100" dirty="0" smtClean="0">
                <a:solidFill>
                  <a:schemeClr val="tx1">
                    <a:lumMod val="95000"/>
                    <a:lumOff val="5000"/>
                  </a:schemeClr>
                </a:solidFill>
                <a:cs typeface="B Mitra" panose="00000400000000000000" pitchFamily="2" charset="-78"/>
              </a:rPr>
              <a:t>مدرن</a:t>
            </a:r>
            <a:r>
              <a:rPr lang="fa-IR" sz="2100" dirty="0">
                <a:solidFill>
                  <a:schemeClr val="tx1">
                    <a:lumMod val="95000"/>
                    <a:lumOff val="5000"/>
                  </a:schemeClr>
                </a:solidFill>
                <a:cs typeface="B Mitra" panose="00000400000000000000" pitchFamily="2" charset="-78"/>
              </a:rPr>
              <a:t>، باعث شده است تا تغذيه انسان </a:t>
            </a:r>
            <a:r>
              <a:rPr lang="fa-IR" sz="2100" dirty="0" smtClean="0">
                <a:solidFill>
                  <a:schemeClr val="tx1">
                    <a:lumMod val="95000"/>
                    <a:lumOff val="5000"/>
                  </a:schemeClr>
                </a:solidFill>
                <a:cs typeface="B Mitra" panose="00000400000000000000" pitchFamily="2" charset="-78"/>
              </a:rPr>
              <a:t>ها نيز </a:t>
            </a:r>
            <a:r>
              <a:rPr lang="fa-IR" sz="2100" dirty="0">
                <a:solidFill>
                  <a:schemeClr val="tx1">
                    <a:lumMod val="95000"/>
                    <a:lumOff val="5000"/>
                  </a:schemeClr>
                </a:solidFill>
                <a:cs typeface="B Mitra" panose="00000400000000000000" pitchFamily="2" charset="-78"/>
              </a:rPr>
              <a:t>دستخوش تغيير گردد و متاسفانه در بسياري موارد با سلامت او هم خواني </a:t>
            </a:r>
            <a:r>
              <a:rPr lang="fa-IR" sz="2100" dirty="0" smtClean="0">
                <a:solidFill>
                  <a:schemeClr val="tx1">
                    <a:lumMod val="95000"/>
                    <a:lumOff val="5000"/>
                  </a:schemeClr>
                </a:solidFill>
                <a:cs typeface="B Mitra" panose="00000400000000000000" pitchFamily="2" charset="-78"/>
              </a:rPr>
              <a:t>نداشته باشد</a:t>
            </a:r>
            <a:r>
              <a:rPr lang="fa-IR" sz="2100" dirty="0">
                <a:solidFill>
                  <a:schemeClr val="tx1">
                    <a:lumMod val="95000"/>
                    <a:lumOff val="5000"/>
                  </a:schemeClr>
                </a:solidFill>
                <a:cs typeface="B Mitra" panose="00000400000000000000" pitchFamily="2" charset="-78"/>
              </a:rPr>
              <a:t>. </a:t>
            </a:r>
            <a:endParaRPr lang="fa-IR" sz="2100" dirty="0" smtClean="0">
              <a:solidFill>
                <a:schemeClr val="tx1">
                  <a:lumMod val="95000"/>
                  <a:lumOff val="5000"/>
                </a:schemeClr>
              </a:solidFill>
              <a:cs typeface="B Mitra" panose="00000400000000000000" pitchFamily="2" charset="-78"/>
            </a:endParaRPr>
          </a:p>
          <a:p>
            <a:pPr algn="just">
              <a:lnSpc>
                <a:spcPct val="180000"/>
              </a:lnSpc>
            </a:pPr>
            <a:r>
              <a:rPr lang="fa-IR" sz="2100" dirty="0" smtClean="0">
                <a:solidFill>
                  <a:schemeClr val="tx1">
                    <a:lumMod val="95000"/>
                    <a:lumOff val="5000"/>
                  </a:schemeClr>
                </a:solidFill>
                <a:cs typeface="B Mitra" panose="00000400000000000000" pitchFamily="2" charset="-78"/>
              </a:rPr>
              <a:t>افزايش </a:t>
            </a:r>
            <a:r>
              <a:rPr lang="fa-IR" sz="2100" dirty="0">
                <a:solidFill>
                  <a:schemeClr val="tx1">
                    <a:lumMod val="95000"/>
                    <a:lumOff val="5000"/>
                  </a:schemeClr>
                </a:solidFill>
                <a:cs typeface="B Mitra" panose="00000400000000000000" pitchFamily="2" charset="-78"/>
              </a:rPr>
              <a:t>مصرف غذاهاي چرب، پركالري </a:t>
            </a:r>
            <a:r>
              <a:rPr lang="fa-IR" sz="2100" dirty="0" smtClean="0">
                <a:solidFill>
                  <a:schemeClr val="tx1">
                    <a:lumMod val="95000"/>
                    <a:lumOff val="5000"/>
                  </a:schemeClr>
                </a:solidFill>
                <a:cs typeface="B Mitra" panose="00000400000000000000" pitchFamily="2" charset="-78"/>
              </a:rPr>
              <a:t>و </a:t>
            </a:r>
            <a:r>
              <a:rPr lang="fa-IR" sz="2100" dirty="0">
                <a:solidFill>
                  <a:schemeClr val="tx1">
                    <a:lumMod val="95000"/>
                    <a:lumOff val="5000"/>
                  </a:schemeClr>
                </a:solidFill>
                <a:cs typeface="B Mitra" panose="00000400000000000000" pitchFamily="2" charset="-78"/>
              </a:rPr>
              <a:t>پرنمك، كاهش مصرف ميوه و سبزي </a:t>
            </a:r>
            <a:r>
              <a:rPr lang="fa-IR" sz="2100" dirty="0" smtClean="0">
                <a:solidFill>
                  <a:schemeClr val="tx1">
                    <a:lumMod val="95000"/>
                    <a:lumOff val="5000"/>
                  </a:schemeClr>
                </a:solidFill>
                <a:cs typeface="B Mitra" panose="00000400000000000000" pitchFamily="2" charset="-78"/>
              </a:rPr>
              <a:t>و استفاده </a:t>
            </a:r>
            <a:r>
              <a:rPr lang="fa-IR" sz="2100" dirty="0">
                <a:solidFill>
                  <a:schemeClr val="tx1">
                    <a:lumMod val="95000"/>
                    <a:lumOff val="5000"/>
                  </a:schemeClr>
                </a:solidFill>
                <a:cs typeface="B Mitra" panose="00000400000000000000" pitchFamily="2" charset="-78"/>
              </a:rPr>
              <a:t>روزافزون از </a:t>
            </a:r>
            <a:r>
              <a:rPr lang="fa-IR" sz="2100" dirty="0" smtClean="0">
                <a:solidFill>
                  <a:schemeClr val="tx1">
                    <a:lumMod val="95000"/>
                    <a:lumOff val="5000"/>
                  </a:schemeClr>
                </a:solidFill>
                <a:cs typeface="B Mitra" panose="00000400000000000000" pitchFamily="2" charset="-78"/>
              </a:rPr>
              <a:t>غذاهاي </a:t>
            </a:r>
            <a:r>
              <a:rPr lang="fa-IR" sz="2100" dirty="0">
                <a:solidFill>
                  <a:schemeClr val="tx1">
                    <a:lumMod val="95000"/>
                    <a:lumOff val="5000"/>
                  </a:schemeClr>
                </a:solidFill>
                <a:cs typeface="B Mitra" panose="00000400000000000000" pitchFamily="2" charset="-78"/>
              </a:rPr>
              <a:t>آماده نمونه هايي از تغذيه نامناسب هستند كه </a:t>
            </a:r>
            <a:r>
              <a:rPr lang="fa-IR" sz="2100" dirty="0" smtClean="0">
                <a:solidFill>
                  <a:schemeClr val="tx1">
                    <a:lumMod val="95000"/>
                    <a:lumOff val="5000"/>
                  </a:schemeClr>
                </a:solidFill>
                <a:cs typeface="B Mitra" panose="00000400000000000000" pitchFamily="2" charset="-78"/>
              </a:rPr>
              <a:t>مهم </a:t>
            </a:r>
            <a:r>
              <a:rPr lang="fa-IR" sz="2100" dirty="0">
                <a:solidFill>
                  <a:schemeClr val="tx1">
                    <a:lumMod val="95000"/>
                    <a:lumOff val="5000"/>
                  </a:schemeClr>
                </a:solidFill>
                <a:cs typeface="B Mitra" panose="00000400000000000000" pitchFamily="2" charset="-78"/>
              </a:rPr>
              <a:t>ترين </a:t>
            </a:r>
            <a:r>
              <a:rPr lang="fa-IR" sz="2100" dirty="0" smtClean="0">
                <a:solidFill>
                  <a:schemeClr val="tx1">
                    <a:lumMod val="95000"/>
                    <a:lumOff val="5000"/>
                  </a:schemeClr>
                </a:solidFill>
                <a:cs typeface="B Mitra" panose="00000400000000000000" pitchFamily="2" charset="-78"/>
              </a:rPr>
              <a:t>نتيجه آن </a:t>
            </a:r>
            <a:r>
              <a:rPr lang="fa-IR" sz="2100" dirty="0">
                <a:solidFill>
                  <a:schemeClr val="tx1">
                    <a:lumMod val="95000"/>
                    <a:lumOff val="5000"/>
                  </a:schemeClr>
                </a:solidFill>
                <a:cs typeface="B Mitra" panose="00000400000000000000" pitchFamily="2" charset="-78"/>
              </a:rPr>
              <a:t>افزايش ميزان بروز </a:t>
            </a:r>
            <a:r>
              <a:rPr lang="fa-IR" sz="2100" dirty="0" smtClean="0">
                <a:solidFill>
                  <a:schemeClr val="tx1">
                    <a:lumMod val="95000"/>
                    <a:lumOff val="5000"/>
                  </a:schemeClr>
                </a:solidFill>
                <a:cs typeface="B Mitra" panose="00000400000000000000" pitchFamily="2" charset="-78"/>
              </a:rPr>
              <a:t>بيماريهاي </a:t>
            </a:r>
            <a:r>
              <a:rPr lang="fa-IR" sz="2100" dirty="0">
                <a:solidFill>
                  <a:schemeClr val="tx1">
                    <a:lumMod val="95000"/>
                    <a:lumOff val="5000"/>
                  </a:schemeClr>
                </a:solidFill>
                <a:cs typeface="B Mitra" panose="00000400000000000000" pitchFamily="2" charset="-78"/>
              </a:rPr>
              <a:t>قلبي عروقي و عوارض ناشي از آن است</a:t>
            </a:r>
            <a:r>
              <a:rPr lang="fa-IR" sz="2100" dirty="0" smtClean="0">
                <a:solidFill>
                  <a:schemeClr val="tx1">
                    <a:lumMod val="95000"/>
                    <a:lumOff val="5000"/>
                  </a:schemeClr>
                </a:solidFill>
                <a:cs typeface="B Mitra" panose="00000400000000000000" pitchFamily="2" charset="-78"/>
              </a:rPr>
              <a:t>.</a:t>
            </a:r>
          </a:p>
          <a:p>
            <a:pPr algn="just">
              <a:lnSpc>
                <a:spcPct val="180000"/>
              </a:lnSpc>
            </a:pPr>
            <a:endParaRPr lang="fa-IR" sz="2100" dirty="0">
              <a:solidFill>
                <a:schemeClr val="tx1">
                  <a:lumMod val="95000"/>
                  <a:lumOff val="5000"/>
                </a:schemeClr>
              </a:solidFill>
              <a:cs typeface="B Mitra" panose="00000400000000000000" pitchFamily="2" charset="-78"/>
            </a:endParaRPr>
          </a:p>
        </p:txBody>
      </p:sp>
      <p:pic>
        <p:nvPicPr>
          <p:cNvPr id="1026" name="Picture 2" descr="C:\Users\Z.Kiani\Desktop\4964617.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43" y="4941169"/>
            <a:ext cx="1656184" cy="15121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5909133"/>
      </p:ext>
    </p:extLst>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404664"/>
            <a:ext cx="8568952" cy="5616922"/>
          </a:xfrm>
          <a:prstGeom prst="rect">
            <a:avLst/>
          </a:prstGeom>
        </p:spPr>
        <p:txBody>
          <a:bodyPr wrap="square">
            <a:spAutoFit/>
          </a:bodyPr>
          <a:lstStyle/>
          <a:p>
            <a:pPr algn="justLow">
              <a:lnSpc>
                <a:spcPct val="250000"/>
              </a:lnSpc>
              <a:spcAft>
                <a:spcPts val="1000"/>
              </a:spcAft>
            </a:pPr>
            <a:r>
              <a:rPr lang="en-US" b="1" dirty="0">
                <a:solidFill>
                  <a:srgbClr val="FF0000"/>
                </a:solidFill>
                <a:effectLst>
                  <a:outerShdw blurRad="38100" dist="38100" dir="2700000" algn="tl">
                    <a:srgbClr val="000000">
                      <a:alpha val="43137"/>
                    </a:srgbClr>
                  </a:outerShdw>
                </a:effectLst>
                <a:cs typeface="B Mitra" panose="00000400000000000000" pitchFamily="2" charset="-78"/>
              </a:rPr>
              <a:t>LDL</a:t>
            </a:r>
            <a:r>
              <a:rPr lang="fa-IR" b="1" dirty="0">
                <a:solidFill>
                  <a:srgbClr val="FF0000"/>
                </a:solidFill>
                <a:effectLst>
                  <a:outerShdw blurRad="38100" dist="38100" dir="2700000" algn="tl">
                    <a:srgbClr val="000000">
                      <a:alpha val="43137"/>
                    </a:srgbClr>
                  </a:outerShdw>
                </a:effectLst>
                <a:cs typeface="B Mitra" panose="00000400000000000000" pitchFamily="2" charset="-78"/>
              </a:rPr>
              <a:t> (لیپوپروتئین با چگالی پایین): </a:t>
            </a:r>
          </a:p>
          <a:p>
            <a:pPr algn="justLow">
              <a:lnSpc>
                <a:spcPct val="200000"/>
              </a:lnSpc>
              <a:spcAft>
                <a:spcPts val="1000"/>
              </a:spcAft>
            </a:pPr>
            <a:r>
              <a:rPr lang="fa-IR" sz="1600" dirty="0" smtClean="0">
                <a:ea typeface="Calibri"/>
                <a:cs typeface="B Mitra"/>
              </a:rPr>
              <a:t>وقتی </a:t>
            </a:r>
            <a:r>
              <a:rPr lang="fa-IR" sz="1600" dirty="0">
                <a:ea typeface="Calibri"/>
                <a:cs typeface="B Mitra"/>
              </a:rPr>
              <a:t>سطح </a:t>
            </a:r>
            <a:r>
              <a:rPr lang="en-US" sz="1050" dirty="0" smtClean="0">
                <a:ea typeface="Calibri"/>
                <a:cs typeface="B Mitra"/>
              </a:rPr>
              <a:t> </a:t>
            </a:r>
            <a:r>
              <a:rPr lang="en-US" sz="1400" dirty="0" smtClean="0">
                <a:ea typeface="Calibri"/>
                <a:cs typeface="B Mitra"/>
              </a:rPr>
              <a:t>LDL</a:t>
            </a:r>
            <a:r>
              <a:rPr lang="fa-IR" sz="1600" dirty="0" smtClean="0">
                <a:ea typeface="Calibri"/>
                <a:cs typeface="B Mitra"/>
              </a:rPr>
              <a:t>سرم </a:t>
            </a:r>
            <a:r>
              <a:rPr lang="fa-IR" sz="1600" dirty="0">
                <a:ea typeface="Calibri"/>
                <a:cs typeface="B Mitra"/>
              </a:rPr>
              <a:t>بالا می رود، در واقع میزان کلسترول خون نسبت به کلسترول مورد نیاز بدن بالاست. </a:t>
            </a:r>
            <a:endParaRPr lang="fa-IR" sz="1600" dirty="0" smtClean="0">
              <a:ea typeface="Calibri"/>
              <a:cs typeface="B Mitra"/>
            </a:endParaRPr>
          </a:p>
          <a:p>
            <a:pPr algn="justLow">
              <a:lnSpc>
                <a:spcPct val="200000"/>
              </a:lnSpc>
              <a:spcAft>
                <a:spcPts val="1000"/>
              </a:spcAft>
            </a:pPr>
            <a:r>
              <a:rPr lang="fa-IR" sz="1600" dirty="0" smtClean="0">
                <a:ea typeface="Calibri"/>
                <a:cs typeface="B Mitra"/>
              </a:rPr>
              <a:t>در </a:t>
            </a:r>
            <a:r>
              <a:rPr lang="fa-IR" sz="1600" dirty="0">
                <a:ea typeface="Calibri"/>
                <a:cs typeface="B Mitra"/>
              </a:rPr>
              <a:t>این شرایط خطر بیماری های قلبی عروقی افزایش می یابد. پژوهش ها نشان می دهد که با کاهش یک واحد سطح </a:t>
            </a:r>
            <a:r>
              <a:rPr lang="en-US" sz="1400" dirty="0">
                <a:ea typeface="Calibri"/>
                <a:cs typeface="B Mitra"/>
              </a:rPr>
              <a:t>LDL</a:t>
            </a:r>
            <a:r>
              <a:rPr lang="fa-IR" sz="1600" dirty="0">
                <a:ea typeface="Calibri"/>
                <a:cs typeface="B Mitra"/>
              </a:rPr>
              <a:t>، خطر بروز بیماری های قلبی عروقی 1 تا 2 درصد کمتر می شود. بخشی از </a:t>
            </a:r>
            <a:r>
              <a:rPr lang="en-US" sz="1400" dirty="0" smtClean="0">
                <a:ea typeface="Calibri"/>
                <a:cs typeface="B Mitra"/>
              </a:rPr>
              <a:t>LDL</a:t>
            </a:r>
            <a:r>
              <a:rPr lang="fa-IR" sz="1400" dirty="0" smtClean="0">
                <a:ea typeface="Calibri"/>
                <a:cs typeface="B Mitra"/>
              </a:rPr>
              <a:t> </a:t>
            </a:r>
            <a:r>
              <a:rPr lang="fa-IR" sz="1600" dirty="0" smtClean="0">
                <a:ea typeface="Calibri"/>
                <a:cs typeface="B Mitra"/>
              </a:rPr>
              <a:t>خون </a:t>
            </a:r>
            <a:r>
              <a:rPr lang="fa-IR" sz="1600" dirty="0">
                <a:ea typeface="Calibri"/>
                <a:cs typeface="B Mitra"/>
              </a:rPr>
              <a:t>اکسید شده و در جدار شریان ها قرار می گیرد و همین مسأله منجر به شروع اولین مرحله ایجاد آترو اسکلروز </a:t>
            </a:r>
            <a:r>
              <a:rPr lang="fa-IR" sz="1600" dirty="0" smtClean="0">
                <a:ea typeface="Calibri"/>
                <a:cs typeface="B Mitra"/>
              </a:rPr>
              <a:t>می </a:t>
            </a:r>
            <a:r>
              <a:rPr lang="fa-IR" sz="1600" dirty="0">
                <a:ea typeface="Calibri"/>
                <a:cs typeface="B Mitra"/>
              </a:rPr>
              <a:t>شود. به همین دلیل به </a:t>
            </a:r>
            <a:r>
              <a:rPr lang="en-US" sz="1400" dirty="0">
                <a:ea typeface="Calibri"/>
                <a:cs typeface="B Mitra"/>
              </a:rPr>
              <a:t>LDL</a:t>
            </a:r>
            <a:r>
              <a:rPr lang="fa-IR" sz="1600" dirty="0">
                <a:ea typeface="Calibri"/>
                <a:cs typeface="B Mitra"/>
              </a:rPr>
              <a:t>، کلسترول بد نیز گفته می شود. </a:t>
            </a:r>
            <a:endParaRPr lang="fa-IR" sz="1600" dirty="0" smtClean="0">
              <a:ea typeface="Calibri"/>
              <a:cs typeface="B Mitra"/>
            </a:endParaRPr>
          </a:p>
          <a:p>
            <a:pPr algn="justLow">
              <a:lnSpc>
                <a:spcPct val="200000"/>
              </a:lnSpc>
              <a:spcAft>
                <a:spcPts val="1000"/>
              </a:spcAft>
            </a:pPr>
            <a:endParaRPr lang="fa-IR" sz="100" dirty="0">
              <a:ea typeface="Calibri"/>
              <a:cs typeface="B Mitra"/>
            </a:endParaRPr>
          </a:p>
          <a:p>
            <a:pPr algn="justLow">
              <a:lnSpc>
                <a:spcPct val="200000"/>
              </a:lnSpc>
              <a:spcAft>
                <a:spcPts val="1000"/>
              </a:spcAft>
            </a:pPr>
            <a:r>
              <a:rPr lang="fa-IR" sz="1600" dirty="0" smtClean="0">
                <a:ea typeface="Calibri"/>
                <a:cs typeface="B Mitra"/>
              </a:rPr>
              <a:t>رژیم </a:t>
            </a:r>
            <a:r>
              <a:rPr lang="fa-IR" sz="1600" dirty="0">
                <a:ea typeface="Calibri"/>
                <a:cs typeface="B Mitra"/>
              </a:rPr>
              <a:t>غذایی حاوی </a:t>
            </a:r>
            <a:r>
              <a:rPr lang="fa-IR" sz="1400" b="1" dirty="0">
                <a:solidFill>
                  <a:srgbClr val="FF0000"/>
                </a:solidFill>
                <a:ea typeface="Calibri"/>
                <a:cs typeface="B Mitra"/>
              </a:rPr>
              <a:t>اسیدهای چرب اشباع </a:t>
            </a:r>
            <a:r>
              <a:rPr lang="fa-IR" sz="1600" dirty="0">
                <a:ea typeface="Calibri"/>
                <a:cs typeface="B Mitra"/>
              </a:rPr>
              <a:t>و </a:t>
            </a:r>
            <a:r>
              <a:rPr lang="fa-IR" sz="1400" b="1" dirty="0">
                <a:solidFill>
                  <a:srgbClr val="FF0000"/>
                </a:solidFill>
                <a:ea typeface="Calibri"/>
                <a:cs typeface="B Mitra"/>
              </a:rPr>
              <a:t>کلسترول </a:t>
            </a:r>
            <a:r>
              <a:rPr lang="fa-IR" sz="1600" dirty="0">
                <a:ea typeface="Calibri"/>
                <a:cs typeface="B Mitra"/>
              </a:rPr>
              <a:t>بالا موجب افزایش سطح </a:t>
            </a:r>
            <a:r>
              <a:rPr lang="en-US" sz="1400" dirty="0" smtClean="0">
                <a:ea typeface="Calibri"/>
                <a:cs typeface="B Mitra"/>
              </a:rPr>
              <a:t>LDL</a:t>
            </a:r>
            <a:r>
              <a:rPr lang="fa-IR" sz="1600" dirty="0" smtClean="0">
                <a:ea typeface="Calibri"/>
                <a:cs typeface="B Mitra"/>
              </a:rPr>
              <a:t> </a:t>
            </a:r>
            <a:r>
              <a:rPr lang="fa-IR" sz="1600" dirty="0">
                <a:ea typeface="Calibri"/>
                <a:cs typeface="B Mitra"/>
              </a:rPr>
              <a:t>می گردد. برای جلوگیری از افزایش چربی های خون، </a:t>
            </a:r>
            <a:r>
              <a:rPr lang="fa-IR" sz="1400" b="1" dirty="0">
                <a:solidFill>
                  <a:srgbClr val="FF0000"/>
                </a:solidFill>
                <a:ea typeface="Calibri"/>
                <a:cs typeface="B Mitra"/>
              </a:rPr>
              <a:t>رژیم غذایی مناسب </a:t>
            </a:r>
            <a:r>
              <a:rPr lang="fa-IR" sz="1600" dirty="0">
                <a:ea typeface="Calibri"/>
                <a:cs typeface="B Mitra"/>
              </a:rPr>
              <a:t>همراه با </a:t>
            </a:r>
            <a:r>
              <a:rPr lang="fa-IR" sz="1400" b="1" dirty="0">
                <a:solidFill>
                  <a:srgbClr val="FF0000"/>
                </a:solidFill>
                <a:ea typeface="Calibri"/>
                <a:cs typeface="B Mitra"/>
              </a:rPr>
              <a:t>فعالیت بدنی </a:t>
            </a:r>
            <a:r>
              <a:rPr lang="fa-IR" sz="1600" dirty="0">
                <a:ea typeface="Calibri"/>
                <a:cs typeface="B Mitra"/>
              </a:rPr>
              <a:t>کافی توصیه می شود. </a:t>
            </a:r>
            <a:endParaRPr lang="fa-IR" sz="1600" dirty="0" smtClean="0">
              <a:ea typeface="Calibri"/>
              <a:cs typeface="B Mitra"/>
            </a:endParaRPr>
          </a:p>
          <a:p>
            <a:pPr algn="justLow">
              <a:lnSpc>
                <a:spcPct val="200000"/>
              </a:lnSpc>
              <a:spcAft>
                <a:spcPts val="1000"/>
              </a:spcAft>
            </a:pPr>
            <a:endParaRPr lang="fa-IR" sz="200" dirty="0" smtClean="0">
              <a:ea typeface="Calibri"/>
              <a:cs typeface="B Mitra"/>
            </a:endParaRPr>
          </a:p>
          <a:p>
            <a:pPr algn="justLow">
              <a:lnSpc>
                <a:spcPct val="200000"/>
              </a:lnSpc>
              <a:spcAft>
                <a:spcPts val="1000"/>
              </a:spcAft>
            </a:pPr>
            <a:r>
              <a:rPr lang="fa-IR" sz="1600" dirty="0" smtClean="0">
                <a:ea typeface="Calibri"/>
                <a:cs typeface="B Mitra"/>
              </a:rPr>
              <a:t>مشخصه </a:t>
            </a:r>
            <a:r>
              <a:rPr lang="fa-IR" sz="1600" dirty="0">
                <a:ea typeface="Calibri"/>
                <a:cs typeface="B Mitra"/>
              </a:rPr>
              <a:t>این رژیم غذایی، کاهش چربی دریافتی، به ویژه کاهش سهم چربی های</a:t>
            </a:r>
            <a:r>
              <a:rPr lang="fa-IR" sz="1400" b="1" dirty="0">
                <a:solidFill>
                  <a:srgbClr val="FF0000"/>
                </a:solidFill>
                <a:ea typeface="Calibri"/>
                <a:cs typeface="B Mitra"/>
              </a:rPr>
              <a:t> اشباع </a:t>
            </a:r>
            <a:r>
              <a:rPr lang="fa-IR" sz="1600" dirty="0">
                <a:ea typeface="Calibri"/>
                <a:cs typeface="B Mitra"/>
              </a:rPr>
              <a:t>و افزایش چربی های</a:t>
            </a:r>
            <a:r>
              <a:rPr lang="fa-IR" sz="1400" b="1" dirty="0">
                <a:solidFill>
                  <a:srgbClr val="FF0000"/>
                </a:solidFill>
                <a:ea typeface="Calibri"/>
                <a:cs typeface="B Mitra"/>
              </a:rPr>
              <a:t> غیر اشباع </a:t>
            </a:r>
            <a:r>
              <a:rPr lang="fa-IR" sz="1600" dirty="0">
                <a:ea typeface="Calibri"/>
                <a:cs typeface="B Mitra"/>
              </a:rPr>
              <a:t>و نیز کاهش سهم اسیدهای چرب</a:t>
            </a:r>
            <a:r>
              <a:rPr lang="fa-IR" sz="1400" b="1" dirty="0">
                <a:solidFill>
                  <a:srgbClr val="FF0000"/>
                </a:solidFill>
                <a:ea typeface="Calibri"/>
                <a:cs typeface="B Mitra"/>
              </a:rPr>
              <a:t> ترانس </a:t>
            </a:r>
            <a:r>
              <a:rPr lang="fa-IR" sz="1600" dirty="0">
                <a:ea typeface="Calibri"/>
                <a:cs typeface="B Mitra"/>
              </a:rPr>
              <a:t>است. به علاوه، تعادل در دریافت چربی رژیم غذایی نقش مهمی در حفظ سلامتی افراد دارد. </a:t>
            </a:r>
            <a:endParaRPr lang="en-US" sz="1100" dirty="0">
              <a:ea typeface="Calibri"/>
              <a:cs typeface="Arial"/>
            </a:endParaRPr>
          </a:p>
        </p:txBody>
      </p:sp>
    </p:spTree>
    <p:extLst>
      <p:ext uri="{BB962C8B-B14F-4D97-AF65-F5344CB8AC3E}">
        <p14:creationId xmlns:p14="http://schemas.microsoft.com/office/powerpoint/2010/main" xmlns="" val="848015224"/>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67544" y="472316"/>
            <a:ext cx="8478423" cy="3231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eaLnBrk="1" fontAlgn="base" latinLnBrk="0" hangingPunct="1">
              <a:lnSpc>
                <a:spcPct val="300000"/>
              </a:lnSpc>
              <a:spcBef>
                <a:spcPct val="0"/>
              </a:spcBef>
              <a:spcAft>
                <a:spcPct val="0"/>
              </a:spcAft>
              <a:buClrTx/>
              <a:buSzTx/>
              <a:buFontTx/>
              <a:buNone/>
              <a:tabLst/>
            </a:pPr>
            <a:r>
              <a:rPr lang="fa-IR" altLang="fa-IR" sz="2000" b="1" dirty="0">
                <a:solidFill>
                  <a:srgbClr val="FF0000"/>
                </a:solidFill>
                <a:effectLst>
                  <a:outerShdw blurRad="38100" dist="38100" dir="2700000" algn="tl">
                    <a:srgbClr val="000000">
                      <a:alpha val="43137"/>
                    </a:srgbClr>
                  </a:outerShdw>
                </a:effectLst>
                <a:cs typeface="B Mitra" panose="00000400000000000000" pitchFamily="2" charset="-78"/>
              </a:rPr>
              <a:t>تری گلیسیرید: </a:t>
            </a:r>
          </a:p>
          <a:p>
            <a:pPr marL="0" marR="0" lvl="0" indent="0" algn="just" defTabSz="914400" eaLnBrk="1" fontAlgn="base" latinLnBrk="0" hangingPunct="1">
              <a:lnSpc>
                <a:spcPct val="300000"/>
              </a:lnSpc>
              <a:spcBef>
                <a:spcPct val="0"/>
              </a:spcBef>
              <a:spcAft>
                <a:spcPct val="0"/>
              </a:spcAft>
              <a:buClrTx/>
              <a:buSzTx/>
              <a:buFontTx/>
              <a:buNone/>
              <a:tabLst/>
            </a:pPr>
            <a:r>
              <a:rPr kumimoji="0" lang="fa-IR" altLang="fa-IR" sz="1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تری گلیسیرید بالا باعث می شود که </a:t>
            </a:r>
            <a:r>
              <a:rPr kumimoji="0" lang="fa-IR" altLang="fa-IR" sz="1400" b="1" i="0" u="none" strike="noStrike" cap="none" normalizeH="0" baseline="0" dirty="0" smtClean="0">
                <a:ln>
                  <a:noFill/>
                </a:ln>
                <a:solidFill>
                  <a:srgbClr val="FF0000"/>
                </a:solidFill>
                <a:effectLst/>
                <a:latin typeface="Calibri" pitchFamily="34" charset="0"/>
                <a:ea typeface="Calibri" pitchFamily="34" charset="0"/>
                <a:cs typeface="B Mitra" pitchFamily="2" charset="-78"/>
              </a:rPr>
              <a:t>سطح </a:t>
            </a:r>
            <a:r>
              <a:rPr kumimoji="0" lang="en-US" altLang="fa-IR" sz="1400" b="1" i="0" u="none" strike="noStrike" cap="none" normalizeH="0" baseline="0" dirty="0" smtClean="0">
                <a:ln>
                  <a:noFill/>
                </a:ln>
                <a:solidFill>
                  <a:srgbClr val="FF0000"/>
                </a:solidFill>
                <a:effectLst/>
                <a:latin typeface="Calibri" pitchFamily="34" charset="0"/>
                <a:ea typeface="Calibri" pitchFamily="34" charset="0"/>
                <a:cs typeface="B Mitra" pitchFamily="2" charset="-78"/>
              </a:rPr>
              <a:t>HDL </a:t>
            </a:r>
            <a:r>
              <a:rPr kumimoji="0" lang="fa-IR" altLang="fa-IR" sz="1400" b="1" i="0" u="none" strike="noStrike" cap="none" normalizeH="0" baseline="0" dirty="0" smtClean="0">
                <a:ln>
                  <a:noFill/>
                </a:ln>
                <a:solidFill>
                  <a:srgbClr val="FF0000"/>
                </a:solidFill>
                <a:effectLst/>
                <a:latin typeface="Calibri" pitchFamily="34" charset="0"/>
                <a:ea typeface="Calibri" pitchFamily="34" charset="0"/>
                <a:cs typeface="B Mitra" pitchFamily="2" charset="-78"/>
              </a:rPr>
              <a:t> خون کاهش </a:t>
            </a:r>
            <a:r>
              <a:rPr kumimoji="0" lang="fa-IR" altLang="fa-IR" sz="1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یابد. در حقیقت پایین بودن سطح </a:t>
            </a:r>
            <a:r>
              <a:rPr kumimoji="0" lang="en-US" altLang="fa-IR" sz="1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HDL </a:t>
            </a:r>
            <a:r>
              <a:rPr kumimoji="0" lang="fa-IR" altLang="fa-IR" sz="1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است که در حضور تری گلیسیرید بالا عامل خطر است نه سطح بالای خود تری گلیسیرید. در افراد چاق و برخی از بیماری های کلیوی سطح تری گلیسیرید خون افزایش می یابد. استفاده از یک رژیم </a:t>
            </a:r>
            <a:r>
              <a:rPr kumimoji="0" lang="fa-IR" altLang="fa-IR" sz="1600" b="0" i="0" u="none" strike="noStrike" cap="none" normalizeH="0" baseline="0" dirty="0" smtClean="0">
                <a:ln>
                  <a:noFill/>
                </a:ln>
                <a:solidFill>
                  <a:srgbClr val="FF0000"/>
                </a:solidFill>
                <a:effectLst/>
                <a:latin typeface="Calibri" pitchFamily="34" charset="0"/>
                <a:ea typeface="Calibri" pitchFamily="34" charset="0"/>
                <a:cs typeface="B Mitra" pitchFamily="2" charset="-78"/>
              </a:rPr>
              <a:t>غذایی کم چربی</a:t>
            </a:r>
            <a:r>
              <a:rPr kumimoji="0" lang="fa-IR" altLang="fa-IR" sz="1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کاهش میزان چربی اشباع در رژیم غذایی روزانه و </a:t>
            </a:r>
            <a:r>
              <a:rPr lang="fa-IR" altLang="fa-IR" sz="1600" dirty="0">
                <a:solidFill>
                  <a:srgbClr val="FF0000"/>
                </a:solidFill>
                <a:latin typeface="Calibri" pitchFamily="34" charset="0"/>
                <a:ea typeface="Calibri" pitchFamily="34" charset="0"/>
                <a:cs typeface="B Mitra" pitchFamily="2" charset="-78"/>
              </a:rPr>
              <a:t>افزایش فعالیت بدنی</a:t>
            </a:r>
            <a:r>
              <a:rPr kumimoji="0" lang="fa-IR" altLang="fa-IR" sz="1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می توانند تری گلیسیرید خون را پایین آورد. </a:t>
            </a:r>
            <a:endParaRPr kumimoji="0" lang="en-US" altLang="fa-I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87935470"/>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765210380"/>
              </p:ext>
            </p:extLst>
          </p:nvPr>
        </p:nvGraphicFramePr>
        <p:xfrm>
          <a:off x="1007096" y="1916832"/>
          <a:ext cx="7165304" cy="3227894"/>
        </p:xfrm>
        <a:graphic>
          <a:graphicData uri="http://schemas.openxmlformats.org/drawingml/2006/table">
            <a:tbl>
              <a:tblPr rtl="1" firstRow="1" firstCol="1" bandRow="1"/>
              <a:tblGrid>
                <a:gridCol w="1791326"/>
                <a:gridCol w="1791326"/>
                <a:gridCol w="1791326"/>
                <a:gridCol w="1791326"/>
              </a:tblGrid>
              <a:tr h="648072">
                <a:tc>
                  <a:txBody>
                    <a:bodyPr/>
                    <a:lstStyle/>
                    <a:p>
                      <a:pPr algn="ctr" rtl="1">
                        <a:lnSpc>
                          <a:spcPct val="115000"/>
                        </a:lnSpc>
                        <a:spcAft>
                          <a:spcPts val="0"/>
                        </a:spcAft>
                      </a:pPr>
                      <a:endParaRPr lang="fa-IR" sz="1400" b="1" dirty="0" smtClean="0">
                        <a:effectLst/>
                        <a:latin typeface="Calibri"/>
                        <a:ea typeface="Calibri"/>
                        <a:cs typeface="B Mitra"/>
                      </a:endParaRPr>
                    </a:p>
                    <a:p>
                      <a:pPr algn="ctr" rtl="1">
                        <a:lnSpc>
                          <a:spcPct val="115000"/>
                        </a:lnSpc>
                        <a:spcAft>
                          <a:spcPts val="0"/>
                        </a:spcAft>
                      </a:pPr>
                      <a:r>
                        <a:rPr lang="fa-IR" sz="1400" b="1" dirty="0" smtClean="0">
                          <a:effectLst/>
                          <a:latin typeface="Calibri"/>
                          <a:ea typeface="Calibri"/>
                          <a:cs typeface="B Mitra"/>
                        </a:rPr>
                        <a:t>چربی </a:t>
                      </a:r>
                      <a:r>
                        <a:rPr lang="fa-IR" sz="1400" b="1" dirty="0">
                          <a:effectLst/>
                          <a:latin typeface="Calibri"/>
                          <a:ea typeface="Calibri"/>
                          <a:cs typeface="B Mitra"/>
                        </a:rPr>
                        <a:t>های خون</a:t>
                      </a:r>
                      <a:endParaRPr lang="en-US" sz="1200" dirty="0">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1">
                        <a:lnSpc>
                          <a:spcPct val="115000"/>
                        </a:lnSpc>
                        <a:spcAft>
                          <a:spcPts val="0"/>
                        </a:spcAft>
                      </a:pPr>
                      <a:r>
                        <a:rPr lang="fa-IR" sz="1800" b="1" kern="1200" dirty="0">
                          <a:solidFill>
                            <a:srgbClr val="00B050"/>
                          </a:solidFill>
                          <a:effectLst>
                            <a:outerShdw blurRad="38100" dist="38100" dir="2700000" algn="tl">
                              <a:srgbClr val="000000">
                                <a:alpha val="43137"/>
                              </a:srgbClr>
                            </a:outerShdw>
                          </a:effectLst>
                          <a:latin typeface="Calibri"/>
                          <a:ea typeface="Calibri"/>
                          <a:cs typeface="B Mitra"/>
                        </a:rPr>
                        <a:t>مقدار قابل قبول </a:t>
                      </a:r>
                      <a:endParaRPr lang="en-US" sz="1800" b="1" kern="1200" dirty="0">
                        <a:solidFill>
                          <a:srgbClr val="00B050"/>
                        </a:solidFill>
                        <a:effectLst>
                          <a:outerShdw blurRad="38100" dist="38100" dir="2700000" algn="tl">
                            <a:srgbClr val="000000">
                              <a:alpha val="43137"/>
                            </a:srgbClr>
                          </a:outerShdw>
                        </a:effectLst>
                        <a:latin typeface="Calibri"/>
                        <a:ea typeface="Calibri"/>
                        <a:cs typeface="B Mitra"/>
                      </a:endParaRPr>
                    </a:p>
                    <a:p>
                      <a:pPr marL="0" algn="ctr" defTabSz="914400" rtl="1" eaLnBrk="1" latinLnBrk="0" hangingPunct="1">
                        <a:lnSpc>
                          <a:spcPct val="115000"/>
                        </a:lnSpc>
                        <a:spcAft>
                          <a:spcPts val="0"/>
                        </a:spcAft>
                      </a:pPr>
                      <a:r>
                        <a:rPr lang="en-US" sz="1400" b="1" kern="1200" dirty="0">
                          <a:solidFill>
                            <a:srgbClr val="00B050"/>
                          </a:solidFill>
                          <a:effectLst>
                            <a:outerShdw blurRad="38100" dist="38100" dir="2700000" algn="tl">
                              <a:srgbClr val="000000">
                                <a:alpha val="43137"/>
                              </a:srgbClr>
                            </a:outerShdw>
                          </a:effectLst>
                          <a:latin typeface="Calibri"/>
                          <a:ea typeface="Calibri"/>
                          <a:cs typeface="B Mitra"/>
                        </a:rPr>
                        <a:t>mg/dl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rtl="1">
                        <a:lnSpc>
                          <a:spcPct val="115000"/>
                        </a:lnSpc>
                        <a:spcAft>
                          <a:spcPts val="0"/>
                        </a:spcAft>
                      </a:pPr>
                      <a:r>
                        <a:rPr lang="fa-IR" sz="1800" b="1" kern="1200" dirty="0">
                          <a:solidFill>
                            <a:srgbClr val="B4B000"/>
                          </a:solidFill>
                          <a:effectLst>
                            <a:outerShdw blurRad="38100" dist="38100" dir="2700000" algn="tl">
                              <a:srgbClr val="000000">
                                <a:alpha val="43137"/>
                              </a:srgbClr>
                            </a:outerShdw>
                          </a:effectLst>
                          <a:latin typeface="Calibri"/>
                          <a:ea typeface="Calibri"/>
                          <a:cs typeface="B Mitra"/>
                        </a:rPr>
                        <a:t>مرز خطر</a:t>
                      </a:r>
                      <a:endParaRPr lang="en-US" sz="1800" b="1" kern="1200" dirty="0">
                        <a:solidFill>
                          <a:srgbClr val="B4B000"/>
                        </a:solidFill>
                        <a:effectLst>
                          <a:outerShdw blurRad="38100" dist="38100" dir="2700000" algn="tl">
                            <a:srgbClr val="000000">
                              <a:alpha val="43137"/>
                            </a:srgbClr>
                          </a:outerShdw>
                        </a:effectLst>
                        <a:latin typeface="Calibri"/>
                        <a:ea typeface="Calibri"/>
                        <a:cs typeface="B Mitra"/>
                      </a:endParaRPr>
                    </a:p>
                    <a:p>
                      <a:pPr algn="ctr" rtl="1">
                        <a:lnSpc>
                          <a:spcPct val="115000"/>
                        </a:lnSpc>
                        <a:spcAft>
                          <a:spcPts val="0"/>
                        </a:spcAft>
                      </a:pPr>
                      <a:r>
                        <a:rPr lang="en-US" sz="1600" b="1" kern="1200" dirty="0">
                          <a:solidFill>
                            <a:srgbClr val="B4B000"/>
                          </a:solidFill>
                          <a:effectLst>
                            <a:outerShdw blurRad="38100" dist="38100" dir="2700000" algn="tl">
                              <a:srgbClr val="000000">
                                <a:alpha val="43137"/>
                              </a:srgbClr>
                            </a:outerShdw>
                          </a:effectLst>
                          <a:latin typeface="Calibri"/>
                          <a:ea typeface="Calibri"/>
                          <a:cs typeface="B Mitra"/>
                        </a:rPr>
                        <a:t>mg/dl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1">
                        <a:lnSpc>
                          <a:spcPct val="115000"/>
                        </a:lnSpc>
                        <a:spcAft>
                          <a:spcPts val="0"/>
                        </a:spcAft>
                      </a:pPr>
                      <a:r>
                        <a:rPr lang="fa-IR" sz="2000" kern="1200" dirty="0">
                          <a:solidFill>
                            <a:srgbClr val="FF0000"/>
                          </a:solidFill>
                          <a:effectLst>
                            <a:outerShdw blurRad="38100" dist="38100" dir="2700000" algn="tl">
                              <a:srgbClr val="000000">
                                <a:alpha val="43137"/>
                              </a:srgbClr>
                            </a:outerShdw>
                          </a:effectLst>
                          <a:latin typeface="Calibri"/>
                          <a:ea typeface="Calibri"/>
                          <a:cs typeface="B Mitra"/>
                        </a:rPr>
                        <a:t>مقدار خطرناک</a:t>
                      </a:r>
                      <a:endParaRPr lang="en-US" sz="2000" kern="1200" dirty="0">
                        <a:solidFill>
                          <a:srgbClr val="FF0000"/>
                        </a:solidFill>
                        <a:effectLst>
                          <a:outerShdw blurRad="38100" dist="38100" dir="2700000" algn="tl">
                            <a:srgbClr val="000000">
                              <a:alpha val="43137"/>
                            </a:srgbClr>
                          </a:outerShdw>
                        </a:effectLst>
                        <a:latin typeface="Calibri"/>
                        <a:ea typeface="Calibri"/>
                        <a:cs typeface="B Mitra"/>
                      </a:endParaRPr>
                    </a:p>
                    <a:p>
                      <a:pPr algn="ctr" rtl="1">
                        <a:lnSpc>
                          <a:spcPct val="115000"/>
                        </a:lnSpc>
                        <a:spcAft>
                          <a:spcPts val="0"/>
                        </a:spcAft>
                      </a:pPr>
                      <a:r>
                        <a:rPr lang="en-US" sz="1600" kern="1200" dirty="0">
                          <a:solidFill>
                            <a:srgbClr val="FF0000"/>
                          </a:solidFill>
                          <a:effectLst>
                            <a:outerShdw blurRad="38100" dist="38100" dir="2700000" algn="tl">
                              <a:srgbClr val="000000">
                                <a:alpha val="43137"/>
                              </a:srgbClr>
                            </a:outerShdw>
                          </a:effectLst>
                          <a:latin typeface="Calibri"/>
                          <a:ea typeface="Calibri"/>
                          <a:cs typeface="B Mitra"/>
                        </a:rPr>
                        <a:t>  mg/dl</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515964">
                <a:tc>
                  <a:txBody>
                    <a:bodyPr/>
                    <a:lstStyle/>
                    <a:p>
                      <a:pPr algn="ctr" rtl="1">
                        <a:lnSpc>
                          <a:spcPct val="115000"/>
                        </a:lnSpc>
                        <a:spcAft>
                          <a:spcPts val="0"/>
                        </a:spcAft>
                      </a:pPr>
                      <a:r>
                        <a:rPr lang="fa-IR" sz="1600" b="1" dirty="0">
                          <a:effectLst/>
                          <a:latin typeface="Calibri"/>
                          <a:ea typeface="Calibri"/>
                          <a:cs typeface="B Mitra"/>
                        </a:rPr>
                        <a:t>تری گلیسیرید</a:t>
                      </a:r>
                      <a:endParaRPr lang="en-US" sz="1200" b="1" dirty="0">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1">
                        <a:lnSpc>
                          <a:spcPct val="115000"/>
                        </a:lnSpc>
                        <a:spcAft>
                          <a:spcPts val="0"/>
                        </a:spcAft>
                      </a:pPr>
                      <a:r>
                        <a:rPr lang="fa-IR" sz="1800" b="1" dirty="0">
                          <a:solidFill>
                            <a:srgbClr val="00B050"/>
                          </a:solidFill>
                          <a:effectLst>
                            <a:outerShdw blurRad="38100" dist="38100" dir="2700000" algn="tl">
                              <a:srgbClr val="000000">
                                <a:alpha val="43137"/>
                              </a:srgbClr>
                            </a:outerShdw>
                          </a:effectLst>
                          <a:latin typeface="Calibri"/>
                          <a:ea typeface="Calibri"/>
                          <a:cs typeface="B Mitra"/>
                        </a:rPr>
                        <a:t>کمتر از 150</a:t>
                      </a:r>
                      <a:endParaRPr lang="en-US" sz="1400" b="1" dirty="0">
                        <a:solidFill>
                          <a:srgbClr val="00B05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algn="ctr" defTabSz="914400" rtl="1" eaLnBrk="1" latinLnBrk="0" hangingPunct="1">
                        <a:lnSpc>
                          <a:spcPct val="115000"/>
                        </a:lnSpc>
                        <a:spcAft>
                          <a:spcPts val="0"/>
                        </a:spcAft>
                      </a:pPr>
                      <a:r>
                        <a:rPr lang="fa-IR" sz="1800" b="1" kern="1200" dirty="0">
                          <a:solidFill>
                            <a:srgbClr val="B4B000"/>
                          </a:solidFill>
                          <a:effectLst>
                            <a:outerShdw blurRad="38100" dist="38100" dir="2700000" algn="tl">
                              <a:srgbClr val="000000">
                                <a:alpha val="43137"/>
                              </a:srgbClr>
                            </a:outerShdw>
                          </a:effectLst>
                          <a:latin typeface="Calibri"/>
                          <a:ea typeface="Calibri"/>
                          <a:cs typeface="B Mitra"/>
                        </a:rPr>
                        <a:t>199-150</a:t>
                      </a:r>
                      <a:endParaRPr lang="en-US" sz="1800" b="1" kern="1200" dirty="0">
                        <a:solidFill>
                          <a:srgbClr val="B4B000"/>
                        </a:solidFill>
                        <a:effectLst>
                          <a:outerShdw blurRad="38100" dist="38100" dir="2700000" algn="tl">
                            <a:srgbClr val="000000">
                              <a:alpha val="43137"/>
                            </a:srgbClr>
                          </a:outerShdw>
                        </a:effectLst>
                        <a:latin typeface="Calibri"/>
                        <a:ea typeface="Calibri"/>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1">
                        <a:lnSpc>
                          <a:spcPct val="115000"/>
                        </a:lnSpc>
                        <a:spcAft>
                          <a:spcPts val="0"/>
                        </a:spcAft>
                      </a:pPr>
                      <a:r>
                        <a:rPr lang="fa-IR" sz="2000" dirty="0">
                          <a:solidFill>
                            <a:srgbClr val="FF0000"/>
                          </a:solidFill>
                          <a:effectLst>
                            <a:outerShdw blurRad="38100" dist="38100" dir="2700000" algn="tl">
                              <a:srgbClr val="000000">
                                <a:alpha val="43137"/>
                              </a:srgbClr>
                            </a:outerShdw>
                          </a:effectLst>
                          <a:latin typeface="Calibri"/>
                          <a:ea typeface="Calibri"/>
                          <a:cs typeface="B Mitra"/>
                        </a:rPr>
                        <a:t>بیشتر از 200</a:t>
                      </a:r>
                      <a:endParaRPr lang="en-US" sz="1600" dirty="0">
                        <a:solidFill>
                          <a:srgbClr val="FF000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515964">
                <a:tc>
                  <a:txBody>
                    <a:bodyPr/>
                    <a:lstStyle/>
                    <a:p>
                      <a:pPr algn="ctr" rtl="1">
                        <a:lnSpc>
                          <a:spcPct val="115000"/>
                        </a:lnSpc>
                        <a:spcAft>
                          <a:spcPts val="0"/>
                        </a:spcAft>
                      </a:pPr>
                      <a:r>
                        <a:rPr lang="fa-IR" sz="1600" b="1" dirty="0">
                          <a:effectLst/>
                          <a:latin typeface="Calibri"/>
                          <a:ea typeface="Calibri"/>
                          <a:cs typeface="B Mitra"/>
                        </a:rPr>
                        <a:t>کلسترول</a:t>
                      </a:r>
                      <a:endParaRPr lang="en-US" sz="1200" b="1" dirty="0">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1">
                        <a:lnSpc>
                          <a:spcPct val="115000"/>
                        </a:lnSpc>
                        <a:spcAft>
                          <a:spcPts val="0"/>
                        </a:spcAft>
                      </a:pPr>
                      <a:r>
                        <a:rPr lang="fa-IR" sz="1800" b="1" dirty="0">
                          <a:solidFill>
                            <a:srgbClr val="00B050"/>
                          </a:solidFill>
                          <a:effectLst>
                            <a:outerShdw blurRad="38100" dist="38100" dir="2700000" algn="tl">
                              <a:srgbClr val="000000">
                                <a:alpha val="43137"/>
                              </a:srgbClr>
                            </a:outerShdw>
                          </a:effectLst>
                          <a:latin typeface="Calibri"/>
                          <a:ea typeface="Calibri"/>
                          <a:cs typeface="B Mitra"/>
                        </a:rPr>
                        <a:t>کمتر از200</a:t>
                      </a:r>
                      <a:endParaRPr lang="en-US" sz="1400" b="1" dirty="0">
                        <a:solidFill>
                          <a:srgbClr val="00B05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algn="ctr" defTabSz="914400" rtl="1" eaLnBrk="1" latinLnBrk="0" hangingPunct="1">
                        <a:lnSpc>
                          <a:spcPct val="115000"/>
                        </a:lnSpc>
                        <a:spcAft>
                          <a:spcPts val="0"/>
                        </a:spcAft>
                      </a:pPr>
                      <a:r>
                        <a:rPr lang="fa-IR" sz="1800" b="1" kern="1200" dirty="0">
                          <a:solidFill>
                            <a:srgbClr val="B4B000"/>
                          </a:solidFill>
                          <a:effectLst>
                            <a:outerShdw blurRad="38100" dist="38100" dir="2700000" algn="tl">
                              <a:srgbClr val="000000">
                                <a:alpha val="43137"/>
                              </a:srgbClr>
                            </a:outerShdw>
                          </a:effectLst>
                          <a:latin typeface="Calibri"/>
                          <a:ea typeface="Calibri"/>
                          <a:cs typeface="B Mitra"/>
                        </a:rPr>
                        <a:t>239-200</a:t>
                      </a:r>
                      <a:endParaRPr lang="en-US" sz="1800" b="1" kern="1200" dirty="0">
                        <a:solidFill>
                          <a:srgbClr val="B4B000"/>
                        </a:solidFill>
                        <a:effectLst>
                          <a:outerShdw blurRad="38100" dist="38100" dir="2700000" algn="tl">
                            <a:srgbClr val="000000">
                              <a:alpha val="43137"/>
                            </a:srgbClr>
                          </a:outerShdw>
                        </a:effectLst>
                        <a:latin typeface="Calibri"/>
                        <a:ea typeface="Calibri"/>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1">
                        <a:lnSpc>
                          <a:spcPct val="115000"/>
                        </a:lnSpc>
                        <a:spcAft>
                          <a:spcPts val="0"/>
                        </a:spcAft>
                      </a:pPr>
                      <a:r>
                        <a:rPr lang="fa-IR" sz="2000" dirty="0">
                          <a:solidFill>
                            <a:srgbClr val="FF0000"/>
                          </a:solidFill>
                          <a:effectLst>
                            <a:outerShdw blurRad="38100" dist="38100" dir="2700000" algn="tl">
                              <a:srgbClr val="000000">
                                <a:alpha val="43137"/>
                              </a:srgbClr>
                            </a:outerShdw>
                          </a:effectLst>
                          <a:latin typeface="Calibri"/>
                          <a:ea typeface="Calibri"/>
                          <a:cs typeface="B Mitra"/>
                        </a:rPr>
                        <a:t>بیشتر از 240</a:t>
                      </a:r>
                      <a:endParaRPr lang="en-US" sz="1600" dirty="0">
                        <a:solidFill>
                          <a:srgbClr val="FF000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515964">
                <a:tc>
                  <a:txBody>
                    <a:bodyPr/>
                    <a:lstStyle/>
                    <a:p>
                      <a:pPr algn="ctr" rtl="1">
                        <a:lnSpc>
                          <a:spcPct val="115000"/>
                        </a:lnSpc>
                        <a:spcAft>
                          <a:spcPts val="0"/>
                        </a:spcAft>
                      </a:pPr>
                      <a:r>
                        <a:rPr lang="en-US" sz="1600" b="1" dirty="0">
                          <a:effectLst/>
                          <a:latin typeface="Calibri"/>
                          <a:ea typeface="Calibri"/>
                          <a:cs typeface="B Mitra"/>
                        </a:rPr>
                        <a:t>LDL</a:t>
                      </a:r>
                      <a:endParaRPr lang="en-US" sz="1200" b="1" dirty="0">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1">
                        <a:lnSpc>
                          <a:spcPct val="115000"/>
                        </a:lnSpc>
                        <a:spcAft>
                          <a:spcPts val="0"/>
                        </a:spcAft>
                      </a:pPr>
                      <a:r>
                        <a:rPr lang="fa-IR" sz="1800" b="1" dirty="0">
                          <a:solidFill>
                            <a:srgbClr val="00B050"/>
                          </a:solidFill>
                          <a:effectLst>
                            <a:outerShdw blurRad="38100" dist="38100" dir="2700000" algn="tl">
                              <a:srgbClr val="000000">
                                <a:alpha val="43137"/>
                              </a:srgbClr>
                            </a:outerShdw>
                          </a:effectLst>
                          <a:latin typeface="Calibri"/>
                          <a:ea typeface="Calibri"/>
                          <a:cs typeface="B Mitra"/>
                        </a:rPr>
                        <a:t>کمتر از 130</a:t>
                      </a:r>
                      <a:endParaRPr lang="en-US" sz="1400" b="1" dirty="0">
                        <a:solidFill>
                          <a:srgbClr val="00B05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algn="ctr" defTabSz="914400" rtl="1" eaLnBrk="1" latinLnBrk="0" hangingPunct="1">
                        <a:lnSpc>
                          <a:spcPct val="115000"/>
                        </a:lnSpc>
                        <a:spcAft>
                          <a:spcPts val="0"/>
                        </a:spcAft>
                      </a:pPr>
                      <a:r>
                        <a:rPr lang="fa-IR" sz="1800" b="1" kern="1200" dirty="0">
                          <a:solidFill>
                            <a:srgbClr val="B4B000"/>
                          </a:solidFill>
                          <a:effectLst>
                            <a:outerShdw blurRad="38100" dist="38100" dir="2700000" algn="tl">
                              <a:srgbClr val="000000">
                                <a:alpha val="43137"/>
                              </a:srgbClr>
                            </a:outerShdw>
                          </a:effectLst>
                          <a:latin typeface="Calibri"/>
                          <a:ea typeface="Calibri"/>
                          <a:cs typeface="B Mitra"/>
                        </a:rPr>
                        <a:t>159-130</a:t>
                      </a:r>
                      <a:endParaRPr lang="en-US" sz="1800" b="1" kern="1200" dirty="0">
                        <a:solidFill>
                          <a:srgbClr val="B4B000"/>
                        </a:solidFill>
                        <a:effectLst>
                          <a:outerShdw blurRad="38100" dist="38100" dir="2700000" algn="tl">
                            <a:srgbClr val="000000">
                              <a:alpha val="43137"/>
                            </a:srgbClr>
                          </a:outerShdw>
                        </a:effectLst>
                        <a:latin typeface="Calibri"/>
                        <a:ea typeface="Calibri"/>
                        <a:cs typeface="B Mitr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1">
                        <a:lnSpc>
                          <a:spcPct val="115000"/>
                        </a:lnSpc>
                        <a:spcAft>
                          <a:spcPts val="0"/>
                        </a:spcAft>
                      </a:pPr>
                      <a:r>
                        <a:rPr lang="fa-IR" sz="2000" dirty="0">
                          <a:solidFill>
                            <a:srgbClr val="FF0000"/>
                          </a:solidFill>
                          <a:effectLst>
                            <a:outerShdw blurRad="38100" dist="38100" dir="2700000" algn="tl">
                              <a:srgbClr val="000000">
                                <a:alpha val="43137"/>
                              </a:srgbClr>
                            </a:outerShdw>
                          </a:effectLst>
                          <a:latin typeface="Calibri"/>
                          <a:ea typeface="Calibri"/>
                          <a:cs typeface="B Mitra"/>
                        </a:rPr>
                        <a:t>بیشتر از 160</a:t>
                      </a:r>
                      <a:endParaRPr lang="en-US" sz="1600" dirty="0">
                        <a:solidFill>
                          <a:srgbClr val="FF000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1031930">
                <a:tc>
                  <a:txBody>
                    <a:bodyPr/>
                    <a:lstStyle/>
                    <a:p>
                      <a:pPr algn="ctr" rtl="1">
                        <a:lnSpc>
                          <a:spcPct val="115000"/>
                        </a:lnSpc>
                        <a:spcAft>
                          <a:spcPts val="0"/>
                        </a:spcAft>
                      </a:pPr>
                      <a:r>
                        <a:rPr lang="en-US" sz="1600" b="1" dirty="0">
                          <a:effectLst/>
                          <a:latin typeface="Calibri"/>
                          <a:ea typeface="Calibri"/>
                          <a:cs typeface="B Mitra"/>
                        </a:rPr>
                        <a:t>HDL</a:t>
                      </a:r>
                      <a:endParaRPr lang="en-US" sz="1200" b="1" dirty="0">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lnSpc>
                          <a:spcPct val="115000"/>
                        </a:lnSpc>
                        <a:spcAft>
                          <a:spcPts val="0"/>
                        </a:spcAft>
                      </a:pPr>
                      <a:r>
                        <a:rPr lang="fa-IR" sz="1800" b="1" dirty="0">
                          <a:solidFill>
                            <a:srgbClr val="00B050"/>
                          </a:solidFill>
                          <a:effectLst>
                            <a:outerShdw blurRad="38100" dist="38100" dir="2700000" algn="tl">
                              <a:srgbClr val="000000">
                                <a:alpha val="43137"/>
                              </a:srgbClr>
                            </a:outerShdw>
                          </a:effectLst>
                          <a:latin typeface="Calibri"/>
                          <a:ea typeface="Calibri"/>
                          <a:cs typeface="B Mitra"/>
                        </a:rPr>
                        <a:t>مردان بیشتر از 40</a:t>
                      </a:r>
                      <a:endParaRPr lang="en-US" sz="1400" b="1" dirty="0">
                        <a:solidFill>
                          <a:srgbClr val="00B050"/>
                        </a:solidFill>
                        <a:effectLst>
                          <a:outerShdw blurRad="38100" dist="38100" dir="2700000" algn="tl">
                            <a:srgbClr val="000000">
                              <a:alpha val="43137"/>
                            </a:srgbClr>
                          </a:outerShdw>
                        </a:effectLst>
                        <a:latin typeface="Calibri"/>
                        <a:ea typeface="Calibri"/>
                        <a:cs typeface="Arial"/>
                      </a:endParaRPr>
                    </a:p>
                    <a:p>
                      <a:pPr algn="ctr" rtl="1">
                        <a:lnSpc>
                          <a:spcPct val="115000"/>
                        </a:lnSpc>
                        <a:spcAft>
                          <a:spcPts val="0"/>
                        </a:spcAft>
                      </a:pPr>
                      <a:r>
                        <a:rPr lang="fa-IR" sz="1800" b="1" dirty="0">
                          <a:solidFill>
                            <a:srgbClr val="00B050"/>
                          </a:solidFill>
                          <a:effectLst>
                            <a:outerShdw blurRad="38100" dist="38100" dir="2700000" algn="tl">
                              <a:srgbClr val="000000">
                                <a:alpha val="43137"/>
                              </a:srgbClr>
                            </a:outerShdw>
                          </a:effectLst>
                          <a:latin typeface="Calibri"/>
                          <a:ea typeface="Calibri"/>
                          <a:cs typeface="B Mitra"/>
                        </a:rPr>
                        <a:t>زنان بیشتر از 50</a:t>
                      </a:r>
                      <a:endParaRPr lang="en-US" sz="1400" b="1" dirty="0">
                        <a:solidFill>
                          <a:srgbClr val="00B05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rtl="1">
                        <a:lnSpc>
                          <a:spcPct val="115000"/>
                        </a:lnSpc>
                        <a:spcAft>
                          <a:spcPts val="0"/>
                        </a:spcAft>
                      </a:pPr>
                      <a:r>
                        <a:rPr lang="fa-IR" sz="1500" b="1" dirty="0">
                          <a:solidFill>
                            <a:srgbClr val="FFFF99"/>
                          </a:solidFill>
                          <a:effectLst>
                            <a:outerShdw blurRad="38100" dist="38100" dir="2700000" algn="tl">
                              <a:srgbClr val="000000">
                                <a:alpha val="43137"/>
                              </a:srgbClr>
                            </a:outerShdw>
                          </a:effectLst>
                          <a:latin typeface="Calibri"/>
                          <a:ea typeface="Calibri"/>
                          <a:cs typeface="B Mitra"/>
                        </a:rPr>
                        <a:t> </a:t>
                      </a:r>
                      <a:endParaRPr lang="en-US" sz="1100" b="1" dirty="0">
                        <a:solidFill>
                          <a:srgbClr val="FFFF99"/>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rtl="1">
                        <a:lnSpc>
                          <a:spcPct val="115000"/>
                        </a:lnSpc>
                        <a:spcAft>
                          <a:spcPts val="0"/>
                        </a:spcAft>
                      </a:pPr>
                      <a:r>
                        <a:rPr lang="fa-IR" sz="2000" dirty="0">
                          <a:solidFill>
                            <a:srgbClr val="FF0000"/>
                          </a:solidFill>
                          <a:effectLst>
                            <a:outerShdw blurRad="38100" dist="38100" dir="2700000" algn="tl">
                              <a:srgbClr val="000000">
                                <a:alpha val="43137"/>
                              </a:srgbClr>
                            </a:outerShdw>
                          </a:effectLst>
                          <a:latin typeface="Calibri"/>
                          <a:ea typeface="Calibri"/>
                          <a:cs typeface="B Mitra"/>
                        </a:rPr>
                        <a:t>مردان کمتر از 40</a:t>
                      </a:r>
                      <a:endParaRPr lang="en-US" sz="1600" dirty="0">
                        <a:solidFill>
                          <a:srgbClr val="FF0000"/>
                        </a:solidFill>
                        <a:effectLst>
                          <a:outerShdw blurRad="38100" dist="38100" dir="2700000" algn="tl">
                            <a:srgbClr val="000000">
                              <a:alpha val="43137"/>
                            </a:srgbClr>
                          </a:outerShdw>
                        </a:effectLst>
                        <a:latin typeface="Calibri"/>
                        <a:ea typeface="Calibri"/>
                        <a:cs typeface="Arial"/>
                      </a:endParaRPr>
                    </a:p>
                    <a:p>
                      <a:pPr algn="ctr" rtl="1">
                        <a:lnSpc>
                          <a:spcPct val="115000"/>
                        </a:lnSpc>
                        <a:spcAft>
                          <a:spcPts val="0"/>
                        </a:spcAft>
                      </a:pPr>
                      <a:r>
                        <a:rPr lang="fa-IR" sz="2000" dirty="0">
                          <a:solidFill>
                            <a:srgbClr val="FF0000"/>
                          </a:solidFill>
                          <a:effectLst>
                            <a:outerShdw blurRad="38100" dist="38100" dir="2700000" algn="tl">
                              <a:srgbClr val="000000">
                                <a:alpha val="43137"/>
                              </a:srgbClr>
                            </a:outerShdw>
                          </a:effectLst>
                          <a:latin typeface="Calibri"/>
                          <a:ea typeface="Calibri"/>
                          <a:cs typeface="B Mitra"/>
                        </a:rPr>
                        <a:t>زنان کمتر از 50</a:t>
                      </a:r>
                      <a:endParaRPr lang="en-US" sz="1600" dirty="0">
                        <a:solidFill>
                          <a:srgbClr val="FF0000"/>
                        </a:solidFill>
                        <a:effectLst>
                          <a:outerShdw blurRad="38100" dist="38100" dir="2700000" algn="tl">
                            <a:srgbClr val="000000">
                              <a:alpha val="43137"/>
                            </a:srgbClr>
                          </a:outerShdw>
                        </a:effectLst>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sp>
        <p:nvSpPr>
          <p:cNvPr id="5" name="Rectangle 4"/>
          <p:cNvSpPr/>
          <p:nvPr/>
        </p:nvSpPr>
        <p:spPr>
          <a:xfrm>
            <a:off x="1603251" y="1155582"/>
            <a:ext cx="6516216" cy="369332"/>
          </a:xfrm>
          <a:prstGeom prst="rect">
            <a:avLst/>
          </a:prstGeom>
        </p:spPr>
        <p:txBody>
          <a:bodyPr wrap="square">
            <a:spAutoFit/>
          </a:bodyPr>
          <a:lstStyle/>
          <a:p>
            <a:r>
              <a:rPr lang="fa-IR" altLang="fa-IR" b="1" dirty="0">
                <a:latin typeface="Calibri" pitchFamily="34" charset="0"/>
                <a:ea typeface="Calibri" pitchFamily="34" charset="0"/>
                <a:cs typeface="B Mitra" pitchFamily="2" charset="-78"/>
              </a:rPr>
              <a:t>مقادیر قابل قبول، مرز خطر و حد بالای چربی های </a:t>
            </a:r>
            <a:r>
              <a:rPr lang="fa-IR" altLang="fa-IR" b="1" dirty="0" smtClean="0">
                <a:latin typeface="Calibri" pitchFamily="34" charset="0"/>
                <a:ea typeface="Calibri" pitchFamily="34" charset="0"/>
                <a:cs typeface="B Mitra" pitchFamily="2" charset="-78"/>
              </a:rPr>
              <a:t>خون:</a:t>
            </a:r>
            <a:endParaRPr lang="fa-IR" b="1" dirty="0"/>
          </a:p>
        </p:txBody>
      </p:sp>
    </p:spTree>
    <p:extLst>
      <p:ext uri="{BB962C8B-B14F-4D97-AF65-F5344CB8AC3E}">
        <p14:creationId xmlns:p14="http://schemas.microsoft.com/office/powerpoint/2010/main" xmlns="" val="1889753502"/>
      </p:ext>
    </p:extLst>
  </p:cSld>
  <p:clrMapOvr>
    <a:masterClrMapping/>
  </p:clrMapOvr>
  <p:transition spd="slow">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404664"/>
            <a:ext cx="8511752" cy="5683607"/>
          </a:xfrm>
          <a:prstGeom prst="rect">
            <a:avLst/>
          </a:prstGeom>
        </p:spPr>
        <p:txBody>
          <a:bodyPr wrap="square">
            <a:spAutoFit/>
          </a:bodyPr>
          <a:lstStyle/>
          <a:p>
            <a:pPr algn="justLow">
              <a:lnSpc>
                <a:spcPct val="200000"/>
              </a:lnSpc>
              <a:spcAft>
                <a:spcPts val="1000"/>
              </a:spcAft>
            </a:pPr>
            <a:r>
              <a:rPr lang="fa-IR" sz="2000" b="1" dirty="0">
                <a:solidFill>
                  <a:srgbClr val="FF0000"/>
                </a:solidFill>
                <a:effectLst>
                  <a:outerShdw blurRad="38100" dist="38100" dir="2700000" algn="tl">
                    <a:srgbClr val="000000">
                      <a:alpha val="43137"/>
                    </a:srgbClr>
                  </a:outerShdw>
                </a:effectLst>
                <a:cs typeface="B Mitra" panose="00000400000000000000" pitchFamily="2" charset="-78"/>
              </a:rPr>
              <a:t>اسیدهای چرب غیر </a:t>
            </a:r>
            <a:r>
              <a:rPr lang="fa-IR" sz="2000" b="1" dirty="0" smtClean="0">
                <a:solidFill>
                  <a:srgbClr val="FF0000"/>
                </a:solidFill>
                <a:effectLst>
                  <a:outerShdw blurRad="38100" dist="38100" dir="2700000" algn="tl">
                    <a:srgbClr val="000000">
                      <a:alpha val="43137"/>
                    </a:srgbClr>
                  </a:outerShdw>
                </a:effectLst>
                <a:cs typeface="B Mitra" panose="00000400000000000000" pitchFamily="2" charset="-78"/>
              </a:rPr>
              <a:t>اشباع</a:t>
            </a:r>
            <a:r>
              <a:rPr lang="fa-IR" sz="2000" b="1" dirty="0">
                <a:solidFill>
                  <a:srgbClr val="FF0000"/>
                </a:solidFill>
                <a:effectLst>
                  <a:outerShdw blurRad="38100" dist="38100" dir="2700000" algn="tl">
                    <a:srgbClr val="000000">
                      <a:alpha val="43137"/>
                    </a:srgbClr>
                  </a:outerShdw>
                </a:effectLst>
                <a:cs typeface="B Mitra" panose="00000400000000000000" pitchFamily="2" charset="-78"/>
              </a:rPr>
              <a:t>:</a:t>
            </a:r>
            <a:endParaRPr lang="en-US" sz="20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justLow">
              <a:lnSpc>
                <a:spcPct val="200000"/>
              </a:lnSpc>
              <a:spcAft>
                <a:spcPts val="1000"/>
              </a:spcAft>
            </a:pPr>
            <a:r>
              <a:rPr lang="fa-IR" sz="1500" dirty="0" smtClean="0">
                <a:ea typeface="Calibri"/>
                <a:cs typeface="B Mitra"/>
                <a:sym typeface="Wingdings 2"/>
              </a:rPr>
              <a:t> </a:t>
            </a:r>
            <a:r>
              <a:rPr lang="fa-IR" sz="1500" dirty="0" smtClean="0">
                <a:ea typeface="Calibri"/>
                <a:cs typeface="B Mitra"/>
              </a:rPr>
              <a:t>نوعی </a:t>
            </a:r>
            <a:r>
              <a:rPr lang="fa-IR" sz="1500" dirty="0">
                <a:ea typeface="Calibri"/>
                <a:cs typeface="B Mitra"/>
              </a:rPr>
              <a:t>از اسیدهای چرب غیر اشباع در روغن زیتون، روغن بادام زمینی و بیشتر مغزها وجود دارد و با </a:t>
            </a:r>
            <a:r>
              <a:rPr lang="fa-IR" sz="1500" dirty="0">
                <a:solidFill>
                  <a:srgbClr val="FF0000"/>
                </a:solidFill>
                <a:ea typeface="Calibri"/>
                <a:cs typeface="B Mitra"/>
              </a:rPr>
              <a:t>جایگزینی </a:t>
            </a:r>
            <a:r>
              <a:rPr lang="fa-IR" sz="1500" dirty="0">
                <a:ea typeface="Calibri"/>
                <a:cs typeface="B Mitra"/>
              </a:rPr>
              <a:t>آن ها به جای اسیدهای چرب اشباع، سطح کلسترول، سطح </a:t>
            </a:r>
            <a:r>
              <a:rPr lang="en-US" sz="1500" dirty="0" smtClean="0">
                <a:ea typeface="Calibri"/>
                <a:cs typeface="B Mitra"/>
              </a:rPr>
              <a:t> LDL</a:t>
            </a:r>
            <a:r>
              <a:rPr lang="en-US" sz="1500" dirty="0" smtClean="0">
                <a:latin typeface="B Mitra"/>
                <a:ea typeface="Calibri"/>
                <a:cs typeface="Arial"/>
              </a:rPr>
              <a:t> </a:t>
            </a:r>
            <a:r>
              <a:rPr lang="fa-IR" sz="1500" dirty="0">
                <a:ea typeface="Calibri"/>
                <a:cs typeface="B Mitra"/>
              </a:rPr>
              <a:t>و تری گلیسیریدهای سرم کاهش می یابد</a:t>
            </a:r>
            <a:r>
              <a:rPr lang="fa-IR" sz="1500" dirty="0" smtClean="0">
                <a:ea typeface="Calibri"/>
                <a:cs typeface="B Mitra"/>
              </a:rPr>
              <a:t>. </a:t>
            </a:r>
            <a:r>
              <a:rPr lang="fa-IR" sz="100" dirty="0" smtClean="0">
                <a:ea typeface="Calibri"/>
                <a:cs typeface="Arial"/>
              </a:rPr>
              <a:t>ج</a:t>
            </a:r>
            <a:endParaRPr lang="en-US" sz="100" dirty="0">
              <a:ea typeface="Calibri"/>
              <a:cs typeface="Arial"/>
            </a:endParaRPr>
          </a:p>
          <a:p>
            <a:pPr algn="justLow">
              <a:lnSpc>
                <a:spcPct val="200000"/>
              </a:lnSpc>
              <a:spcAft>
                <a:spcPts val="1000"/>
              </a:spcAft>
            </a:pPr>
            <a:r>
              <a:rPr lang="fa-IR" sz="1400" dirty="0">
                <a:ea typeface="Calibri"/>
                <a:cs typeface="B Mitra"/>
                <a:sym typeface="Wingdings 2"/>
              </a:rPr>
              <a:t> </a:t>
            </a:r>
            <a:r>
              <a:rPr lang="fa-IR" sz="1400" dirty="0" smtClean="0">
                <a:ea typeface="Calibri"/>
                <a:cs typeface="B Mitra"/>
              </a:rPr>
              <a:t>نوع </a:t>
            </a:r>
            <a:r>
              <a:rPr lang="fa-IR" sz="1400" dirty="0">
                <a:ea typeface="Calibri"/>
                <a:cs typeface="B Mitra"/>
              </a:rPr>
              <a:t>دیگر اسیدهای چرب غیر اشباع که با نام امگا 3 شناخته می شوند، به مقدار زیاد در ماهی های چرب از جمله ساردین، سالمون، </a:t>
            </a:r>
            <a:r>
              <a:rPr lang="fa-IR" sz="1400" dirty="0" smtClean="0">
                <a:ea typeface="Calibri"/>
                <a:cs typeface="B Mitra"/>
              </a:rPr>
              <a:t>قزل آلا </a:t>
            </a:r>
            <a:r>
              <a:rPr lang="fa-IR" sz="1400" dirty="0">
                <a:ea typeface="Calibri"/>
                <a:cs typeface="B Mitra"/>
              </a:rPr>
              <a:t>و نیز روغن های دانه کتان، کلزا، شاهدانه و کانولا و بسیاری از مغزها وجود دارند. این مواد، تری گلیسیرید خون را کاهش می دهند و تأثیر آن ها بیشتر روی تری گلیسیریدها است تا کلسترول. البته باید توجه داشت که جایگزین کردن کامل امگا3 به جای چربی های اشباع به علت ترکیب سریع آن ها با اکسیژن مطلوب نیست. اسیدهای چرب </a:t>
            </a:r>
            <a:r>
              <a:rPr lang="fa-IR" sz="1400" dirty="0" smtClean="0">
                <a:ea typeface="Calibri"/>
                <a:cs typeface="B Mitra"/>
              </a:rPr>
              <a:t>امگا 3 </a:t>
            </a:r>
            <a:r>
              <a:rPr lang="fa-IR" sz="1400" dirty="0">
                <a:ea typeface="Calibri"/>
                <a:cs typeface="B Mitra"/>
              </a:rPr>
              <a:t>با اثر ضد انعقادی که دارند، موجب گشاد شدن عروق شده و تعداد پلاک های چربی که به جدار عروق می چسبند را کاهش می دهند و از این طریق خطر بروز بیماری های قلبی عروقی را کم می کنند. مصرف بالای این نوع اسیدهای چرب در اسکیموها باعث شده میزان بروز بیماری های قلبی عروقی در آن ها </a:t>
            </a:r>
            <a:r>
              <a:rPr lang="fa-IR" sz="1400" dirty="0" smtClean="0">
                <a:ea typeface="Calibri"/>
                <a:cs typeface="B Mitra"/>
              </a:rPr>
              <a:t>پایین </a:t>
            </a:r>
            <a:r>
              <a:rPr lang="fa-IR" sz="1400" dirty="0">
                <a:ea typeface="Calibri"/>
                <a:cs typeface="B Mitra"/>
              </a:rPr>
              <a:t>تر از سایر جوامع باشد</a:t>
            </a:r>
            <a:r>
              <a:rPr lang="fa-IR" sz="1400" dirty="0" smtClean="0">
                <a:ea typeface="Calibri"/>
                <a:cs typeface="B Mitra"/>
              </a:rPr>
              <a:t>.</a:t>
            </a:r>
          </a:p>
          <a:p>
            <a:pPr algn="justLow">
              <a:lnSpc>
                <a:spcPct val="200000"/>
              </a:lnSpc>
              <a:spcAft>
                <a:spcPts val="1000"/>
              </a:spcAft>
            </a:pPr>
            <a:endParaRPr lang="fa-IR" sz="200" dirty="0" smtClean="0">
              <a:ea typeface="Calibri"/>
              <a:cs typeface="B Mitra"/>
            </a:endParaRPr>
          </a:p>
          <a:p>
            <a:pPr algn="justLow">
              <a:lnSpc>
                <a:spcPct val="200000"/>
              </a:lnSpc>
              <a:spcAft>
                <a:spcPts val="1000"/>
              </a:spcAft>
            </a:pPr>
            <a:r>
              <a:rPr lang="fa-IR" sz="1400" dirty="0">
                <a:ea typeface="Calibri"/>
                <a:cs typeface="B Mitra"/>
                <a:sym typeface="Wingdings 2"/>
              </a:rPr>
              <a:t> </a:t>
            </a:r>
            <a:r>
              <a:rPr lang="fa-IR" sz="1400" dirty="0" smtClean="0">
                <a:ea typeface="Calibri"/>
                <a:cs typeface="B Mitra"/>
              </a:rPr>
              <a:t>نوع </a:t>
            </a:r>
            <a:r>
              <a:rPr lang="fa-IR" sz="1400" dirty="0">
                <a:ea typeface="Calibri"/>
                <a:cs typeface="B Mitra"/>
              </a:rPr>
              <a:t>دیگر اسیدهای چرب غیر اشباع که در روغن های آفتابگردان، ذرت، سویا و پنبه دانه وجود دارد و با نام اسیدهای چرب امگا ـ 6 شناخته می شود موجب افزایش سطح </a:t>
            </a:r>
            <a:r>
              <a:rPr lang="en-US" sz="1400" dirty="0">
                <a:ea typeface="Calibri"/>
                <a:cs typeface="B Mitra"/>
              </a:rPr>
              <a:t>LDL </a:t>
            </a:r>
            <a:r>
              <a:rPr lang="fa-IR" sz="1400" dirty="0" smtClean="0">
                <a:ea typeface="Calibri"/>
                <a:cs typeface="B Mitra"/>
              </a:rPr>
              <a:t> نمی </a:t>
            </a:r>
            <a:r>
              <a:rPr lang="fa-IR" sz="1400" dirty="0">
                <a:ea typeface="Calibri"/>
                <a:cs typeface="B Mitra"/>
              </a:rPr>
              <a:t>گردند ولی باعث پائین آمدن غلظت </a:t>
            </a:r>
            <a:r>
              <a:rPr lang="en-US" sz="1400" dirty="0">
                <a:ea typeface="Calibri"/>
                <a:cs typeface="B Mitra"/>
              </a:rPr>
              <a:t>HDL </a:t>
            </a:r>
            <a:r>
              <a:rPr lang="fa-IR" sz="1400" dirty="0">
                <a:ea typeface="Calibri"/>
                <a:cs typeface="B Mitra"/>
              </a:rPr>
              <a:t>خون می شوند که با توجه به نقش بازدارندگی </a:t>
            </a:r>
            <a:r>
              <a:rPr lang="en-US" sz="1400" dirty="0">
                <a:ea typeface="Calibri"/>
                <a:cs typeface="B Mitra"/>
              </a:rPr>
              <a:t>HDL </a:t>
            </a:r>
            <a:r>
              <a:rPr lang="fa-IR" sz="1400" dirty="0" smtClean="0">
                <a:ea typeface="Calibri"/>
                <a:cs typeface="B Mitra"/>
              </a:rPr>
              <a:t> از </a:t>
            </a:r>
            <a:r>
              <a:rPr lang="fa-IR" sz="1400" dirty="0">
                <a:ea typeface="Calibri"/>
                <a:cs typeface="B Mitra"/>
              </a:rPr>
              <a:t>بروز بیماری های قلبی ـ عروقی، باید در مصرف این نوع اسیدهای چرب دقت نمود و از مصرف مقادیر زیاد آن خودداری کرد.</a:t>
            </a:r>
            <a:endParaRPr lang="en-US" sz="1400" dirty="0">
              <a:ea typeface="Calibri"/>
              <a:cs typeface="B Mitra"/>
            </a:endParaRP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478" y="548680"/>
            <a:ext cx="8208912" cy="5041124"/>
          </a:xfrm>
          <a:prstGeom prst="rect">
            <a:avLst/>
          </a:prstGeom>
        </p:spPr>
        <p:txBody>
          <a:bodyPr wrap="square">
            <a:spAutoFit/>
          </a:bodyPr>
          <a:lstStyle/>
          <a:p>
            <a:pPr algn="just">
              <a:lnSpc>
                <a:spcPct val="250000"/>
              </a:lnSpc>
              <a:spcAft>
                <a:spcPts val="1000"/>
              </a:spcAft>
            </a:pPr>
            <a:r>
              <a:rPr lang="fa-IR" sz="2000" b="1" dirty="0">
                <a:solidFill>
                  <a:srgbClr val="FF0000"/>
                </a:solidFill>
                <a:effectLst>
                  <a:outerShdw blurRad="38100" dist="38100" dir="2700000" algn="tl">
                    <a:srgbClr val="000000">
                      <a:alpha val="43137"/>
                    </a:srgbClr>
                  </a:outerShdw>
                </a:effectLst>
                <a:cs typeface="B Mitra" panose="00000400000000000000" pitchFamily="2" charset="-78"/>
              </a:rPr>
              <a:t>اسیدهای چرب </a:t>
            </a:r>
            <a:r>
              <a:rPr lang="fa-IR" sz="2000" b="1" dirty="0" smtClean="0">
                <a:solidFill>
                  <a:srgbClr val="FF0000"/>
                </a:solidFill>
                <a:effectLst>
                  <a:outerShdw blurRad="38100" dist="38100" dir="2700000" algn="tl">
                    <a:srgbClr val="000000">
                      <a:alpha val="43137"/>
                    </a:srgbClr>
                  </a:outerShdw>
                </a:effectLst>
                <a:cs typeface="B Mitra" panose="00000400000000000000" pitchFamily="2" charset="-78"/>
              </a:rPr>
              <a:t>اشباع:</a:t>
            </a:r>
            <a:endParaRPr lang="en-US" sz="20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just">
              <a:lnSpc>
                <a:spcPct val="250000"/>
              </a:lnSpc>
              <a:spcAft>
                <a:spcPts val="1000"/>
              </a:spcAft>
            </a:pPr>
            <a:r>
              <a:rPr lang="fa-IR" dirty="0">
                <a:ea typeface="Calibri"/>
                <a:cs typeface="B Mitra"/>
              </a:rPr>
              <a:t>با توجه به نقش اسیدهای چرب اشباع در افزایش سطح </a:t>
            </a:r>
            <a:r>
              <a:rPr lang="en-US" sz="1600" dirty="0">
                <a:ea typeface="Calibri"/>
                <a:cs typeface="B Mitra"/>
              </a:rPr>
              <a:t>LDL</a:t>
            </a:r>
            <a:r>
              <a:rPr lang="fa-IR" dirty="0">
                <a:ea typeface="Calibri"/>
                <a:cs typeface="B Mitra"/>
              </a:rPr>
              <a:t>، کاهش دریافت این نوع از اسیدهای چرب </a:t>
            </a:r>
            <a:br>
              <a:rPr lang="fa-IR" dirty="0">
                <a:ea typeface="Calibri"/>
                <a:cs typeface="B Mitra"/>
              </a:rPr>
            </a:br>
            <a:r>
              <a:rPr lang="fa-IR" dirty="0">
                <a:ea typeface="Calibri"/>
                <a:cs typeface="B Mitra"/>
              </a:rPr>
              <a:t>می تواند تأثیر فراوانی در کنترل چربی های خون داشته باشد. افزایش دریافت چربی های اشباع می تواند موجب افزایش سطح کلسترول و بالا رفتن احتمال بیماری های قلبی عروقی شود به طوری که با افزایش </a:t>
            </a:r>
            <a:r>
              <a:rPr lang="fa-IR" u="sng" dirty="0">
                <a:ea typeface="Calibri"/>
                <a:cs typeface="B Mitra"/>
              </a:rPr>
              <a:t>1</a:t>
            </a:r>
            <a:r>
              <a:rPr lang="fa-IR" dirty="0">
                <a:ea typeface="Calibri"/>
                <a:cs typeface="B Mitra"/>
              </a:rPr>
              <a:t> درصد دریافت انرژی از طریق اسیدهای چرب اشباع، کلسترول سرم به مقدار </a:t>
            </a:r>
            <a:r>
              <a:rPr lang="en-US" dirty="0">
                <a:ea typeface="Calibri"/>
                <a:cs typeface="B Mitra"/>
              </a:rPr>
              <a:t>2/7 </a:t>
            </a:r>
            <a:r>
              <a:rPr lang="en-US" sz="1600" dirty="0">
                <a:ea typeface="Calibri"/>
                <a:cs typeface="B Mitra"/>
              </a:rPr>
              <a:t>mg/dl</a:t>
            </a:r>
            <a:r>
              <a:rPr lang="fa-IR" dirty="0">
                <a:ea typeface="Calibri"/>
                <a:cs typeface="B Mitra"/>
              </a:rPr>
              <a:t> میلی گرم در </a:t>
            </a:r>
            <a:r>
              <a:rPr lang="fa-IR" dirty="0" smtClean="0">
                <a:ea typeface="Calibri"/>
                <a:cs typeface="B Mitra"/>
              </a:rPr>
              <a:t>دسی </a:t>
            </a:r>
            <a:r>
              <a:rPr lang="fa-IR" dirty="0">
                <a:ea typeface="Calibri"/>
                <a:cs typeface="B Mitra"/>
              </a:rPr>
              <a:t>لیتر افزایش می یابد. </a:t>
            </a:r>
            <a:r>
              <a:rPr lang="fa-IR" dirty="0" smtClean="0">
                <a:ea typeface="Calibri"/>
                <a:cs typeface="B Mitra"/>
              </a:rPr>
              <a:t>توصیه </a:t>
            </a:r>
            <a:r>
              <a:rPr lang="fa-IR" dirty="0">
                <a:ea typeface="Calibri"/>
                <a:cs typeface="B Mitra"/>
              </a:rPr>
              <a:t>می </a:t>
            </a:r>
            <a:r>
              <a:rPr lang="fa-IR" dirty="0" smtClean="0">
                <a:ea typeface="Calibri"/>
                <a:cs typeface="B Mitra"/>
              </a:rPr>
              <a:t>شود </a:t>
            </a:r>
            <a:r>
              <a:rPr lang="fa-IR" dirty="0">
                <a:ea typeface="Calibri"/>
                <a:cs typeface="B Mitra"/>
              </a:rPr>
              <a:t>به منظور کاهش سطح </a:t>
            </a:r>
            <a:r>
              <a:rPr lang="en-US" sz="1600" dirty="0">
                <a:ea typeface="Calibri"/>
                <a:cs typeface="B Mitra"/>
              </a:rPr>
              <a:t>LDL</a:t>
            </a:r>
            <a:r>
              <a:rPr lang="fa-IR" dirty="0">
                <a:ea typeface="Calibri"/>
                <a:cs typeface="B Mitra"/>
              </a:rPr>
              <a:t>، مصرف چربی های اشباع کمتر از 10 درصد از کل انرژی باشد. برای رسیدن به این هدف باید دریافت مواد غذایی غنی از اسیدهای چرب اشباع مانند روغن های نباتی جامد، فرآورده های لبنی پر </a:t>
            </a:r>
            <a:r>
              <a:rPr lang="fa-IR" dirty="0" smtClean="0">
                <a:ea typeface="Calibri"/>
                <a:cs typeface="B Mitra"/>
              </a:rPr>
              <a:t>چرب، </a:t>
            </a:r>
            <a:r>
              <a:rPr lang="fa-IR" dirty="0">
                <a:ea typeface="Calibri"/>
                <a:cs typeface="B Mitra"/>
              </a:rPr>
              <a:t>چربی های گوشت و ... محدود شود.</a:t>
            </a:r>
            <a:endParaRPr lang="en-US" sz="1200" dirty="0">
              <a:ea typeface="Calibri"/>
              <a:cs typeface="Arial"/>
            </a:endParaRPr>
          </a:p>
        </p:txBody>
      </p:sp>
    </p:spTree>
    <p:extLst>
      <p:ext uri="{BB962C8B-B14F-4D97-AF65-F5344CB8AC3E}">
        <p14:creationId xmlns:p14="http://schemas.microsoft.com/office/powerpoint/2010/main" xmlns="" val="2461245864"/>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548680"/>
            <a:ext cx="8476629" cy="5853013"/>
          </a:xfrm>
          <a:prstGeom prst="rect">
            <a:avLst/>
          </a:prstGeom>
        </p:spPr>
        <p:txBody>
          <a:bodyPr wrap="square">
            <a:spAutoFit/>
          </a:bodyPr>
          <a:lstStyle/>
          <a:p>
            <a:pPr algn="just">
              <a:lnSpc>
                <a:spcPct val="229000"/>
              </a:lnSpc>
            </a:pPr>
            <a:r>
              <a:rPr lang="fa-IR" sz="2000" b="1" dirty="0">
                <a:solidFill>
                  <a:srgbClr val="FF0000"/>
                </a:solidFill>
                <a:effectLst>
                  <a:outerShdw blurRad="38100" dist="38100" dir="2700000" algn="tl">
                    <a:srgbClr val="000000">
                      <a:alpha val="43137"/>
                    </a:srgbClr>
                  </a:outerShdw>
                </a:effectLst>
                <a:cs typeface="B Mitra" panose="00000400000000000000" pitchFamily="2" charset="-78"/>
              </a:rPr>
              <a:t>اسیدهای چرب </a:t>
            </a:r>
            <a:r>
              <a:rPr lang="fa-IR" sz="2000" b="1" dirty="0" smtClean="0">
                <a:solidFill>
                  <a:srgbClr val="FF0000"/>
                </a:solidFill>
                <a:effectLst>
                  <a:outerShdw blurRad="38100" dist="38100" dir="2700000" algn="tl">
                    <a:srgbClr val="000000">
                      <a:alpha val="43137"/>
                    </a:srgbClr>
                  </a:outerShdw>
                </a:effectLst>
                <a:cs typeface="B Mitra" panose="00000400000000000000" pitchFamily="2" charset="-78"/>
              </a:rPr>
              <a:t>ترانس:</a:t>
            </a:r>
            <a:endParaRPr lang="en-US" sz="20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just">
              <a:lnSpc>
                <a:spcPct val="229000"/>
              </a:lnSpc>
            </a:pPr>
            <a:r>
              <a:rPr lang="fa-IR" dirty="0" smtClean="0">
                <a:ea typeface="Calibri"/>
                <a:cs typeface="B Mitra"/>
              </a:rPr>
              <a:t>* ثابت </a:t>
            </a:r>
            <a:r>
              <a:rPr lang="fa-IR" dirty="0">
                <a:ea typeface="Calibri"/>
                <a:cs typeface="B Mitra"/>
              </a:rPr>
              <a:t>شده است که اسیدهای چرب ترانس موجب </a:t>
            </a:r>
            <a:r>
              <a:rPr lang="fa-IR" dirty="0" smtClean="0">
                <a:ea typeface="Calibri"/>
                <a:cs typeface="B Mitra"/>
              </a:rPr>
              <a:t>افزایش</a:t>
            </a:r>
            <a:r>
              <a:rPr lang="en-US" dirty="0" smtClean="0">
                <a:ea typeface="Calibri"/>
                <a:cs typeface="B Mitra"/>
              </a:rPr>
              <a:t>LDL </a:t>
            </a:r>
            <a:r>
              <a:rPr lang="fa-IR" dirty="0" smtClean="0">
                <a:ea typeface="Calibri"/>
                <a:cs typeface="B Mitra"/>
              </a:rPr>
              <a:t> و کاهش</a:t>
            </a:r>
            <a:r>
              <a:rPr lang="en-US" dirty="0" smtClean="0">
                <a:ea typeface="Calibri"/>
                <a:cs typeface="B Mitra"/>
              </a:rPr>
              <a:t>HDL </a:t>
            </a:r>
            <a:r>
              <a:rPr lang="fa-IR" dirty="0" smtClean="0">
                <a:ea typeface="Calibri"/>
                <a:cs typeface="B Mitra"/>
              </a:rPr>
              <a:t> می </a:t>
            </a:r>
            <a:r>
              <a:rPr lang="fa-IR" dirty="0">
                <a:ea typeface="Calibri"/>
                <a:cs typeface="B Mitra"/>
              </a:rPr>
              <a:t>گردد. </a:t>
            </a:r>
            <a:endParaRPr lang="fa-IR" dirty="0" smtClean="0">
              <a:ea typeface="Calibri"/>
              <a:cs typeface="B Mitra"/>
            </a:endParaRPr>
          </a:p>
          <a:p>
            <a:pPr algn="just">
              <a:lnSpc>
                <a:spcPct val="229000"/>
              </a:lnSpc>
            </a:pPr>
            <a:r>
              <a:rPr lang="fa-IR" dirty="0" smtClean="0">
                <a:ea typeface="Calibri"/>
                <a:cs typeface="B Mitra"/>
              </a:rPr>
              <a:t>* اسیدهای </a:t>
            </a:r>
            <a:r>
              <a:rPr lang="fa-IR" dirty="0">
                <a:ea typeface="Calibri"/>
                <a:cs typeface="B Mitra"/>
              </a:rPr>
              <a:t>چرب ترانس در روغن های نباتی جامد موجود در شیرینی ها، غذاهای سرخ شده، غذاهای آماده و برخی از کره های گیاهی (مارگارین ها) وجود دارد. بیشتر اسیدهای چرب ترانس از طریق روغن های هیدروژنه شده یا جامد به بدن می رسند. </a:t>
            </a:r>
            <a:endParaRPr lang="fa-IR" dirty="0" smtClean="0">
              <a:ea typeface="Calibri"/>
              <a:cs typeface="B Mitra"/>
            </a:endParaRPr>
          </a:p>
          <a:p>
            <a:pPr algn="just">
              <a:lnSpc>
                <a:spcPct val="229000"/>
              </a:lnSpc>
            </a:pPr>
            <a:r>
              <a:rPr lang="fa-IR" dirty="0" smtClean="0">
                <a:ea typeface="Calibri"/>
                <a:cs typeface="B Mitra"/>
              </a:rPr>
              <a:t>* توصیه </a:t>
            </a:r>
            <a:r>
              <a:rPr lang="fa-IR" dirty="0">
                <a:ea typeface="Calibri"/>
                <a:cs typeface="B Mitra"/>
              </a:rPr>
              <a:t>می شود متوسط دریافت اسیدهای چرب ترانس در حدی باشد که کمتر از </a:t>
            </a:r>
            <a:r>
              <a:rPr lang="fa-IR" u="sng" dirty="0">
                <a:ea typeface="Calibri"/>
                <a:cs typeface="B Mitra"/>
              </a:rPr>
              <a:t>1</a:t>
            </a:r>
            <a:r>
              <a:rPr lang="fa-IR" sz="100" dirty="0">
                <a:ea typeface="Calibri"/>
                <a:cs typeface="B Mitra"/>
              </a:rPr>
              <a:t> </a:t>
            </a:r>
            <a:r>
              <a:rPr lang="fa-IR" dirty="0">
                <a:ea typeface="Calibri"/>
                <a:cs typeface="B Mitra"/>
              </a:rPr>
              <a:t>درصد انرژی روزانه را تأمین نماید. دریافت زیاد اسیدهای چرب ترانس با بالا رفتن خطر بیماری های قلبی عروقی ارتباط دارد و افزایش دریافت اسیدهای چرب ترانس </a:t>
            </a:r>
            <a:r>
              <a:rPr lang="fa-IR" sz="1600" dirty="0">
                <a:ea typeface="Calibri"/>
                <a:cs typeface="B Mitra"/>
              </a:rPr>
              <a:t>(بیشتر از 6 درصد از کل انرژی دریافتی) </a:t>
            </a:r>
            <a:r>
              <a:rPr lang="fa-IR" dirty="0">
                <a:ea typeface="Calibri"/>
                <a:cs typeface="B Mitra"/>
              </a:rPr>
              <a:t>باعث </a:t>
            </a:r>
            <a:r>
              <a:rPr lang="fa-IR" dirty="0" smtClean="0">
                <a:ea typeface="Calibri"/>
                <a:cs typeface="B Mitra"/>
              </a:rPr>
              <a:t>کاهش</a:t>
            </a:r>
            <a:r>
              <a:rPr lang="en-US" dirty="0" smtClean="0">
                <a:ea typeface="Calibri"/>
                <a:cs typeface="B Mitra"/>
              </a:rPr>
              <a:t>HDL </a:t>
            </a:r>
            <a:r>
              <a:rPr lang="fa-IR" dirty="0" smtClean="0">
                <a:ea typeface="Calibri"/>
                <a:cs typeface="B Mitra"/>
              </a:rPr>
              <a:t> و </a:t>
            </a:r>
            <a:r>
              <a:rPr lang="fa-IR" dirty="0">
                <a:ea typeface="Calibri"/>
                <a:cs typeface="B Mitra"/>
              </a:rPr>
              <a:t>افزایش </a:t>
            </a:r>
            <a:r>
              <a:rPr lang="en-US" dirty="0">
                <a:ea typeface="Calibri"/>
                <a:cs typeface="B Mitra"/>
              </a:rPr>
              <a:t>LDL </a:t>
            </a:r>
            <a:r>
              <a:rPr lang="fa-IR" dirty="0">
                <a:ea typeface="Calibri"/>
                <a:cs typeface="B Mitra"/>
              </a:rPr>
              <a:t>می شود.</a:t>
            </a:r>
            <a:endParaRPr lang="en-US" dirty="0">
              <a:ea typeface="Calibri"/>
              <a:cs typeface="B Mitra"/>
            </a:endParaRPr>
          </a:p>
          <a:p>
            <a:pPr algn="just">
              <a:lnSpc>
                <a:spcPct val="229000"/>
              </a:lnSpc>
            </a:pPr>
            <a:r>
              <a:rPr lang="fa-IR" sz="2000" dirty="0">
                <a:solidFill>
                  <a:srgbClr val="FF0000"/>
                </a:solidFill>
                <a:sym typeface="Wingdings 2"/>
              </a:rPr>
              <a:t></a:t>
            </a:r>
            <a:r>
              <a:rPr lang="fa-IR" dirty="0" smtClean="0">
                <a:ea typeface="Calibri"/>
                <a:cs typeface="B Mitra"/>
              </a:rPr>
              <a:t>در </a:t>
            </a:r>
            <a:r>
              <a:rPr lang="fa-IR" dirty="0">
                <a:ea typeface="Calibri"/>
                <a:cs typeface="B Mitra"/>
              </a:rPr>
              <a:t>هنگام خرید روغن ها به برچسب آن ها دقت نمایید. میزان اسید چرب ترانس آن ها باید کمتر از </a:t>
            </a:r>
            <a:r>
              <a:rPr lang="fa-IR" u="sng" dirty="0">
                <a:ea typeface="Calibri"/>
                <a:cs typeface="B Mitra"/>
              </a:rPr>
              <a:t>5</a:t>
            </a:r>
            <a:r>
              <a:rPr lang="fa-IR" dirty="0">
                <a:ea typeface="Calibri"/>
                <a:cs typeface="B Mitra"/>
              </a:rPr>
              <a:t> درصد و حتی الامکان در حد صفر باشد.</a:t>
            </a:r>
            <a:endParaRPr lang="en-US" dirty="0">
              <a:ea typeface="Calibri"/>
              <a:cs typeface="B Mitra"/>
            </a:endParaRP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360" y="578637"/>
            <a:ext cx="8640960" cy="5714385"/>
          </a:xfrm>
          <a:prstGeom prst="rect">
            <a:avLst/>
          </a:prstGeom>
        </p:spPr>
        <p:txBody>
          <a:bodyPr wrap="square">
            <a:spAutoFit/>
          </a:bodyPr>
          <a:lstStyle/>
          <a:p>
            <a:pPr algn="justLow">
              <a:lnSpc>
                <a:spcPct val="130000"/>
              </a:lnSpc>
              <a:spcAft>
                <a:spcPts val="1000"/>
              </a:spcAft>
            </a:pPr>
            <a:r>
              <a:rPr lang="fa-IR" sz="2000" b="1" dirty="0">
                <a:solidFill>
                  <a:srgbClr val="7030A0"/>
                </a:solidFill>
                <a:effectLst>
                  <a:outerShdw blurRad="38100" dist="38100" dir="2700000" algn="tl">
                    <a:srgbClr val="000000">
                      <a:alpha val="43137"/>
                    </a:srgbClr>
                  </a:outerShdw>
                </a:effectLst>
                <a:ea typeface="Calibri"/>
                <a:cs typeface="B Mitra"/>
              </a:rPr>
              <a:t>نقش سایر مواد غذایی در بروز بیماری های قلبی </a:t>
            </a:r>
            <a:r>
              <a:rPr lang="fa-IR" sz="2000" b="1" dirty="0" smtClean="0">
                <a:solidFill>
                  <a:srgbClr val="7030A0"/>
                </a:solidFill>
                <a:effectLst>
                  <a:outerShdw blurRad="38100" dist="38100" dir="2700000" algn="tl">
                    <a:srgbClr val="000000">
                      <a:alpha val="43137"/>
                    </a:srgbClr>
                  </a:outerShdw>
                </a:effectLst>
                <a:ea typeface="Calibri"/>
                <a:cs typeface="B Mitra"/>
              </a:rPr>
              <a:t>عروقی:</a:t>
            </a:r>
            <a:endParaRPr lang="en-US" sz="1600" dirty="0">
              <a:solidFill>
                <a:srgbClr val="7030A0"/>
              </a:solidFill>
              <a:effectLst>
                <a:outerShdw blurRad="38100" dist="38100" dir="2700000" algn="tl">
                  <a:srgbClr val="000000">
                    <a:alpha val="43137"/>
                  </a:srgbClr>
                </a:outerShdw>
              </a:effectLst>
              <a:ea typeface="Calibri"/>
              <a:cs typeface="Arial"/>
            </a:endParaRPr>
          </a:p>
          <a:p>
            <a:pPr algn="justLow">
              <a:lnSpc>
                <a:spcPct val="130000"/>
              </a:lnSpc>
              <a:spcAft>
                <a:spcPts val="1000"/>
              </a:spcAft>
            </a:pPr>
            <a:r>
              <a:rPr lang="fa-IR" sz="1700" b="1" dirty="0">
                <a:ea typeface="Calibri"/>
                <a:cs typeface="B Mitra"/>
              </a:rPr>
              <a:t>فیبر غذایی:</a:t>
            </a:r>
            <a:r>
              <a:rPr lang="fa-IR" sz="1700" dirty="0">
                <a:ea typeface="Calibri"/>
                <a:cs typeface="B Mitra"/>
              </a:rPr>
              <a:t> </a:t>
            </a:r>
            <a:r>
              <a:rPr lang="fa-IR" sz="1600" dirty="0">
                <a:ea typeface="Calibri"/>
                <a:cs typeface="B Mitra"/>
              </a:rPr>
              <a:t>فیبر، مواد موجود در مواد غذایی هستند که قابلیت جذب شدن ندارند و موجب افزایش حجم مواد غذایی می شوند، به همین دلیل در تنظیم حرکات دستگاه گوارش نقش مؤثری داشته و جذب چربی ها و مواد قندی را کاهش می دهند. </a:t>
            </a:r>
            <a:r>
              <a:rPr lang="fa-IR" sz="1600" dirty="0" smtClean="0">
                <a:ea typeface="Calibri"/>
                <a:cs typeface="B Mitra"/>
              </a:rPr>
              <a:t>دو </a:t>
            </a:r>
            <a:r>
              <a:rPr lang="fa-IR" sz="1600" dirty="0">
                <a:ea typeface="Calibri"/>
                <a:cs typeface="B Mitra"/>
              </a:rPr>
              <a:t>دسته فیبر غذایی وجود </a:t>
            </a:r>
            <a:r>
              <a:rPr lang="fa-IR" sz="1600" dirty="0" smtClean="0">
                <a:ea typeface="Calibri"/>
                <a:cs typeface="B Mitra"/>
              </a:rPr>
              <a:t>دارد. </a:t>
            </a:r>
            <a:r>
              <a:rPr lang="fa-IR" sz="1600" dirty="0">
                <a:ea typeface="Calibri"/>
                <a:cs typeface="B Mitra"/>
              </a:rPr>
              <a:t>فیبرهای محلول که در حبوبات، میوه ها و پسیلیوم (اسپرزه) وجود دارند و موجب کاهش سطح کل کلسترول </a:t>
            </a:r>
            <a:r>
              <a:rPr lang="fa-IR" sz="1600" dirty="0" smtClean="0">
                <a:ea typeface="Calibri"/>
                <a:cs typeface="B Mitra"/>
              </a:rPr>
              <a:t>و</a:t>
            </a:r>
            <a:r>
              <a:rPr lang="en-US" sz="1600" dirty="0" smtClean="0">
                <a:ea typeface="Calibri"/>
                <a:cs typeface="B Mitra"/>
              </a:rPr>
              <a:t>LDL</a:t>
            </a:r>
            <a:r>
              <a:rPr lang="en-US" sz="1600" dirty="0" smtClean="0">
                <a:latin typeface="B Mitra"/>
                <a:ea typeface="Calibri"/>
                <a:cs typeface="Arial"/>
              </a:rPr>
              <a:t> </a:t>
            </a:r>
            <a:r>
              <a:rPr lang="fa-IR" sz="1600" dirty="0" smtClean="0">
                <a:latin typeface="B Mitra"/>
                <a:ea typeface="Calibri"/>
                <a:cs typeface="Arial"/>
              </a:rPr>
              <a:t> </a:t>
            </a:r>
            <a:r>
              <a:rPr lang="fa-IR" sz="1600" dirty="0" smtClean="0">
                <a:ea typeface="Calibri"/>
                <a:cs typeface="B Mitra"/>
              </a:rPr>
              <a:t>سرم </a:t>
            </a:r>
            <a:r>
              <a:rPr lang="fa-IR" sz="1600" dirty="0">
                <a:ea typeface="Calibri"/>
                <a:cs typeface="B Mitra"/>
              </a:rPr>
              <a:t>خون می شوند. گروه دوم، فیبرهای غیر محلول مانند سلولز و </a:t>
            </a:r>
            <a:r>
              <a:rPr lang="fa-IR" sz="1600" dirty="0" smtClean="0">
                <a:ea typeface="Calibri"/>
                <a:cs typeface="B Mitra"/>
              </a:rPr>
              <a:t>سبوس. </a:t>
            </a:r>
            <a:r>
              <a:rPr lang="fa-IR" sz="1600" dirty="0">
                <a:ea typeface="Calibri"/>
                <a:cs typeface="B Mitra"/>
              </a:rPr>
              <a:t>مقادیر توصیه شده فیبر برای بزرگسالان 30-25 گرم در روز است که لازم است 10-6 گرم آن فیبر محلول باشد. برای تأمین فیبرهای محلول باید در برنامه غذایی روزانه از سبزی، میوه، حبوبات و سبوس جو استفاده نمود. توصیه می شود مصرف فیبر غذایی همراه با مقدار کافی مایعات در رژیم غذایی افزایش یابد. خوردن هویج به دلیل داشتن فیبر محلول (کلسیم پکتات) منجر به کاهش سطح کلسترول می </a:t>
            </a:r>
            <a:r>
              <a:rPr lang="fa-IR" sz="1600" dirty="0" smtClean="0">
                <a:ea typeface="Calibri"/>
                <a:cs typeface="B Mitra"/>
              </a:rPr>
              <a:t>شود.</a:t>
            </a:r>
          </a:p>
          <a:p>
            <a:pPr algn="justLow">
              <a:lnSpc>
                <a:spcPct val="130000"/>
              </a:lnSpc>
              <a:spcAft>
                <a:spcPts val="1000"/>
              </a:spcAft>
            </a:pPr>
            <a:endParaRPr lang="en-US" sz="200" dirty="0">
              <a:ea typeface="Calibri"/>
              <a:cs typeface="Arial"/>
            </a:endParaRPr>
          </a:p>
          <a:p>
            <a:pPr algn="justLow">
              <a:lnSpc>
                <a:spcPct val="130000"/>
              </a:lnSpc>
              <a:spcAft>
                <a:spcPts val="1000"/>
              </a:spcAft>
            </a:pPr>
            <a:r>
              <a:rPr lang="fa-IR" sz="1700" b="1" dirty="0">
                <a:ea typeface="Calibri"/>
                <a:cs typeface="B Mitra"/>
              </a:rPr>
              <a:t>آنتی اکسیدان ها:</a:t>
            </a:r>
            <a:r>
              <a:rPr lang="fa-IR" sz="1700" dirty="0">
                <a:ea typeface="Calibri"/>
                <a:cs typeface="B Mitra"/>
              </a:rPr>
              <a:t> ویتامین </a:t>
            </a:r>
            <a:r>
              <a:rPr lang="fa-IR" sz="1700" dirty="0" smtClean="0">
                <a:ea typeface="Calibri"/>
                <a:cs typeface="B Mitra"/>
              </a:rPr>
              <a:t>های</a:t>
            </a:r>
            <a:r>
              <a:rPr lang="en-US" sz="1600" dirty="0" smtClean="0">
                <a:ea typeface="Calibri"/>
                <a:cs typeface="B Mitra"/>
              </a:rPr>
              <a:t>C</a:t>
            </a:r>
            <a:r>
              <a:rPr lang="en-US" sz="1700" dirty="0">
                <a:ea typeface="Calibri"/>
                <a:cs typeface="Arial"/>
              </a:rPr>
              <a:t> </a:t>
            </a:r>
            <a:r>
              <a:rPr lang="fa-IR" sz="1700" dirty="0" smtClean="0">
                <a:latin typeface="B Mitra"/>
                <a:ea typeface="Calibri"/>
                <a:cs typeface="Arial"/>
              </a:rPr>
              <a:t> </a:t>
            </a:r>
            <a:r>
              <a:rPr lang="fa-IR" sz="1700" dirty="0" smtClean="0">
                <a:ea typeface="Calibri"/>
                <a:cs typeface="B Mitra"/>
              </a:rPr>
              <a:t>و </a:t>
            </a:r>
            <a:r>
              <a:rPr lang="en-US" sz="1600" dirty="0" smtClean="0">
                <a:ea typeface="Calibri"/>
                <a:cs typeface="B Mitra"/>
              </a:rPr>
              <a:t>E</a:t>
            </a:r>
            <a:r>
              <a:rPr lang="fa-IR" sz="1700" dirty="0" smtClean="0">
                <a:ea typeface="Calibri"/>
                <a:cs typeface="B Mitra"/>
              </a:rPr>
              <a:t> و </a:t>
            </a:r>
            <a:r>
              <a:rPr lang="fa-IR" sz="1700" dirty="0">
                <a:ea typeface="Calibri"/>
                <a:cs typeface="B Mitra"/>
              </a:rPr>
              <a:t>بتاکاروتن ها در بدن نقش آنتی اکسیدانی دارند. توصیه می شود در برنامه غذایی روزانه از منابع غذایی حاوی ویتامین</a:t>
            </a:r>
            <a:r>
              <a:rPr lang="en-US" sz="1600" dirty="0">
                <a:ea typeface="Calibri"/>
                <a:cs typeface="B Mitra"/>
              </a:rPr>
              <a:t>C </a:t>
            </a:r>
            <a:r>
              <a:rPr lang="fa-IR" sz="1700" dirty="0">
                <a:ea typeface="Calibri"/>
                <a:cs typeface="B Mitra"/>
              </a:rPr>
              <a:t> (که در انواع میوه و سبزی نظیر مرکبات، گوجه فرنگی و گل کلم موجود است)، بتاکاروتن ها (در سبزی های با برگ سبز تیره مانند اسفناج، جعفری، سبزی های زرد ـ نارنجی مانند کدو حلوایی، هویج و میوه ها مانند زردآلو و طالبی) و </a:t>
            </a:r>
            <a:r>
              <a:rPr lang="fa-IR" sz="1700" dirty="0" smtClean="0">
                <a:ea typeface="Calibri"/>
                <a:cs typeface="B Mitra"/>
              </a:rPr>
              <a:t>ویتامین</a:t>
            </a:r>
            <a:r>
              <a:rPr lang="en-US" sz="1700" dirty="0" smtClean="0">
                <a:ea typeface="Calibri"/>
                <a:cs typeface="B Mitra"/>
              </a:rPr>
              <a:t>E</a:t>
            </a:r>
            <a:r>
              <a:rPr lang="en-US" sz="1700" dirty="0" smtClean="0">
                <a:latin typeface="B Mitra"/>
                <a:ea typeface="Calibri"/>
                <a:cs typeface="Arial"/>
              </a:rPr>
              <a:t> </a:t>
            </a:r>
            <a:r>
              <a:rPr lang="fa-IR" sz="1700" dirty="0">
                <a:ea typeface="Calibri"/>
                <a:cs typeface="B Mitra"/>
              </a:rPr>
              <a:t>( در روغن جوانه گندم و روغن آفتابگردان) استفاده شود</a:t>
            </a:r>
            <a:r>
              <a:rPr lang="fa-IR" sz="1700" dirty="0" smtClean="0">
                <a:ea typeface="Calibri"/>
                <a:cs typeface="B Mitra"/>
              </a:rPr>
              <a:t>.</a:t>
            </a:r>
          </a:p>
          <a:p>
            <a:pPr algn="justLow">
              <a:lnSpc>
                <a:spcPct val="130000"/>
              </a:lnSpc>
              <a:spcAft>
                <a:spcPts val="1000"/>
              </a:spcAft>
            </a:pPr>
            <a:endParaRPr lang="en-US" sz="500" dirty="0">
              <a:ea typeface="Calibri"/>
              <a:cs typeface="Arial"/>
            </a:endParaRPr>
          </a:p>
          <a:p>
            <a:pPr algn="justLow">
              <a:lnSpc>
                <a:spcPct val="130000"/>
              </a:lnSpc>
              <a:spcAft>
                <a:spcPts val="1000"/>
              </a:spcAft>
            </a:pPr>
            <a:r>
              <a:rPr lang="fa-IR" sz="1600" b="1" dirty="0">
                <a:ea typeface="Calibri"/>
                <a:cs typeface="2  Titr" panose="00000700000000000000" pitchFamily="2" charset="-78"/>
              </a:rPr>
              <a:t>سایر مواد غذایی:</a:t>
            </a:r>
            <a:r>
              <a:rPr lang="fa-IR" sz="1600" dirty="0">
                <a:ea typeface="Calibri"/>
                <a:cs typeface="2  Titr" panose="00000700000000000000" pitchFamily="2" charset="-78"/>
              </a:rPr>
              <a:t> </a:t>
            </a:r>
            <a:endParaRPr lang="fa-IR" sz="1600" dirty="0" smtClean="0">
              <a:ea typeface="Calibri"/>
              <a:cs typeface="2  Titr" panose="00000700000000000000" pitchFamily="2" charset="-78"/>
            </a:endParaRPr>
          </a:p>
          <a:p>
            <a:pPr algn="justLow">
              <a:spcAft>
                <a:spcPts val="1000"/>
              </a:spcAft>
            </a:pPr>
            <a:r>
              <a:rPr lang="fa-IR" sz="1700" dirty="0" smtClean="0">
                <a:ea typeface="Calibri"/>
                <a:cs typeface="B Mitra"/>
              </a:rPr>
              <a:t>- مصرف </a:t>
            </a:r>
            <a:r>
              <a:rPr lang="fa-IR" sz="1700" dirty="0">
                <a:ea typeface="Calibri"/>
                <a:cs typeface="B Mitra"/>
              </a:rPr>
              <a:t>سیر و پیاز باعث کاهش کلسترول، تری گلیسیرید </a:t>
            </a:r>
            <a:r>
              <a:rPr lang="fa-IR" sz="1700" dirty="0" smtClean="0">
                <a:ea typeface="Calibri"/>
                <a:cs typeface="B Mitra"/>
              </a:rPr>
              <a:t>و</a:t>
            </a:r>
            <a:r>
              <a:rPr lang="en-US" sz="1700" dirty="0" smtClean="0">
                <a:ea typeface="Calibri"/>
                <a:cs typeface="B Mitra"/>
              </a:rPr>
              <a:t> LDL</a:t>
            </a:r>
            <a:r>
              <a:rPr lang="en-US" sz="1700" dirty="0" smtClean="0">
                <a:latin typeface="B Mitra"/>
                <a:ea typeface="Calibri"/>
                <a:cs typeface="Arial"/>
              </a:rPr>
              <a:t> </a:t>
            </a:r>
            <a:r>
              <a:rPr lang="fa-IR" sz="1700" dirty="0">
                <a:ea typeface="Calibri"/>
                <a:cs typeface="B Mitra"/>
              </a:rPr>
              <a:t>می </a:t>
            </a:r>
            <a:r>
              <a:rPr lang="fa-IR" sz="1700" dirty="0" smtClean="0">
                <a:ea typeface="Calibri"/>
                <a:cs typeface="B Mitra"/>
              </a:rPr>
              <a:t>شود.</a:t>
            </a:r>
          </a:p>
          <a:p>
            <a:pPr algn="justLow">
              <a:spcAft>
                <a:spcPts val="1000"/>
              </a:spcAft>
            </a:pPr>
            <a:r>
              <a:rPr lang="fa-IR" sz="1700" dirty="0" smtClean="0">
                <a:ea typeface="Calibri"/>
                <a:cs typeface="B Mitra"/>
              </a:rPr>
              <a:t>- فراورده </a:t>
            </a:r>
            <a:r>
              <a:rPr lang="fa-IR" sz="1700" dirty="0">
                <a:ea typeface="Calibri"/>
                <a:cs typeface="B Mitra"/>
              </a:rPr>
              <a:t>های سویا منجر به کاهش سطح کلسترول خون می گردد.</a:t>
            </a:r>
            <a:endParaRPr lang="en-US" sz="1700" dirty="0">
              <a:ea typeface="Calibri"/>
              <a:cs typeface="Arial"/>
            </a:endParaRP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8044"/>
            <a:ext cx="8937091" cy="5416868"/>
          </a:xfrm>
          <a:prstGeom prst="rect">
            <a:avLst/>
          </a:prstGeom>
        </p:spPr>
        <p:txBody>
          <a:bodyPr wrap="square">
            <a:spAutoFit/>
          </a:bodyPr>
          <a:lstStyle/>
          <a:p>
            <a:pPr>
              <a:lnSpc>
                <a:spcPct val="200000"/>
              </a:lnSpc>
            </a:pPr>
            <a:r>
              <a:rPr lang="fa-IR" sz="2700" b="1" dirty="0">
                <a:solidFill>
                  <a:srgbClr val="FFC000"/>
                </a:solidFill>
                <a:effectLst>
                  <a:outerShdw blurRad="38100" dist="38100" dir="2700000" algn="tl">
                    <a:srgbClr val="000000">
                      <a:alpha val="43137"/>
                    </a:srgbClr>
                  </a:outerShdw>
                </a:effectLst>
                <a:cs typeface="B Mitra" panose="00000400000000000000" pitchFamily="2" charset="-78"/>
              </a:rPr>
              <a:t>توصيه های كاربردي با هدف كاهش كلسترول و تري گليسيريد خون:</a:t>
            </a:r>
          </a:p>
          <a:p>
            <a:pPr>
              <a:lnSpc>
                <a:spcPct val="200000"/>
              </a:lnSpc>
            </a:pPr>
            <a:endParaRPr lang="fa-IR" sz="300" b="1" dirty="0">
              <a:cs typeface="B Mitra" panose="00000400000000000000" pitchFamily="2" charset="-78"/>
            </a:endParaRPr>
          </a:p>
          <a:p>
            <a:pPr>
              <a:lnSpc>
                <a:spcPct val="200000"/>
              </a:lnSpc>
            </a:pPr>
            <a:r>
              <a:rPr lang="fa-IR" sz="1700" dirty="0">
                <a:cs typeface="B Mitra" panose="00000400000000000000" pitchFamily="2" charset="-78"/>
              </a:rPr>
              <a:t>جهت كنترل چربي هاي خون، چند توصيه كاربردي را جهت كاهش دريافت چربي </a:t>
            </a:r>
            <a:r>
              <a:rPr lang="fa-IR" sz="1700" dirty="0" smtClean="0">
                <a:cs typeface="B Mitra" panose="00000400000000000000" pitchFamily="2" charset="-78"/>
              </a:rPr>
              <a:t>هاي رژيم </a:t>
            </a:r>
            <a:r>
              <a:rPr lang="fa-IR" sz="1700" dirty="0">
                <a:cs typeface="B Mitra" panose="00000400000000000000" pitchFamily="2" charset="-78"/>
              </a:rPr>
              <a:t>غذايي مي توان ارايه نمود:</a:t>
            </a:r>
          </a:p>
          <a:p>
            <a:pPr>
              <a:lnSpc>
                <a:spcPct val="200000"/>
              </a:lnSpc>
            </a:pPr>
            <a:r>
              <a:rPr lang="fa-IR" dirty="0" smtClean="0">
                <a:cs typeface="B Mitra" panose="00000400000000000000" pitchFamily="2" charset="-78"/>
              </a:rPr>
              <a:t>1. جايگزيني </a:t>
            </a:r>
            <a:r>
              <a:rPr lang="fa-IR" dirty="0">
                <a:cs typeface="B Mitra" panose="00000400000000000000" pitchFamily="2" charset="-78"/>
              </a:rPr>
              <a:t>لبنيات كم چرب </a:t>
            </a:r>
            <a:r>
              <a:rPr lang="fa-IR" dirty="0" smtClean="0">
                <a:cs typeface="B Mitra" panose="00000400000000000000" pitchFamily="2" charset="-78"/>
              </a:rPr>
              <a:t>به </a:t>
            </a:r>
            <a:r>
              <a:rPr lang="fa-IR" dirty="0">
                <a:cs typeface="B Mitra" panose="00000400000000000000" pitchFamily="2" charset="-78"/>
              </a:rPr>
              <a:t>جاي لبنيات پر </a:t>
            </a:r>
            <a:r>
              <a:rPr lang="fa-IR" dirty="0" smtClean="0">
                <a:cs typeface="B Mitra" panose="00000400000000000000" pitchFamily="2" charset="-78"/>
              </a:rPr>
              <a:t>چرب. </a:t>
            </a:r>
          </a:p>
          <a:p>
            <a:pPr>
              <a:lnSpc>
                <a:spcPct val="200000"/>
              </a:lnSpc>
            </a:pPr>
            <a:r>
              <a:rPr lang="fa-IR" dirty="0" smtClean="0">
                <a:cs typeface="B Mitra" panose="00000400000000000000" pitchFamily="2" charset="-78"/>
              </a:rPr>
              <a:t>2</a:t>
            </a:r>
            <a:r>
              <a:rPr lang="fa-IR" dirty="0">
                <a:cs typeface="B Mitra" panose="00000400000000000000" pitchFamily="2" charset="-78"/>
              </a:rPr>
              <a:t>. كاهش استفاده از محصولات گوشتي پر </a:t>
            </a:r>
            <a:r>
              <a:rPr lang="fa-IR" dirty="0" smtClean="0">
                <a:cs typeface="B Mitra" panose="00000400000000000000" pitchFamily="2" charset="-78"/>
              </a:rPr>
              <a:t>چرب </a:t>
            </a:r>
            <a:r>
              <a:rPr lang="fa-IR" sz="1600" dirty="0" smtClean="0">
                <a:cs typeface="B Mitra" panose="00000400000000000000" pitchFamily="2" charset="-78"/>
              </a:rPr>
              <a:t>(</a:t>
            </a:r>
            <a:r>
              <a:rPr lang="fa-IR" sz="1600" dirty="0">
                <a:cs typeface="B Mitra" panose="00000400000000000000" pitchFamily="2" charset="-78"/>
              </a:rPr>
              <a:t>حذف پوست مرغ، حذف چربيهاي گوشت قرمز و</a:t>
            </a:r>
            <a:r>
              <a:rPr lang="fa-IR" sz="1600" dirty="0" smtClean="0">
                <a:cs typeface="B Mitra" panose="00000400000000000000" pitchFamily="2" charset="-78"/>
              </a:rPr>
              <a:t>...)</a:t>
            </a:r>
            <a:endParaRPr lang="fa-IR" sz="1600" dirty="0">
              <a:cs typeface="B Mitra" panose="00000400000000000000" pitchFamily="2" charset="-78"/>
            </a:endParaRPr>
          </a:p>
          <a:p>
            <a:pPr>
              <a:lnSpc>
                <a:spcPct val="200000"/>
              </a:lnSpc>
            </a:pPr>
            <a:r>
              <a:rPr lang="fa-IR" dirty="0">
                <a:cs typeface="B Mitra" panose="00000400000000000000" pitchFamily="2" charset="-78"/>
              </a:rPr>
              <a:t>3. استفاده از مواد غذايي آب </a:t>
            </a:r>
            <a:r>
              <a:rPr lang="fa-IR" dirty="0" smtClean="0">
                <a:cs typeface="B Mitra" panose="00000400000000000000" pitchFamily="2" charset="-78"/>
              </a:rPr>
              <a:t>پز، تنوري، </a:t>
            </a:r>
            <a:r>
              <a:rPr lang="fa-IR" dirty="0">
                <a:cs typeface="B Mitra" panose="00000400000000000000" pitchFamily="2" charset="-78"/>
              </a:rPr>
              <a:t>كبابي و پخته </a:t>
            </a:r>
            <a:r>
              <a:rPr lang="fa-IR" dirty="0" smtClean="0">
                <a:cs typeface="B Mitra" panose="00000400000000000000" pitchFamily="2" charset="-78"/>
              </a:rPr>
              <a:t>به </a:t>
            </a:r>
            <a:r>
              <a:rPr lang="fa-IR" dirty="0">
                <a:cs typeface="B Mitra" panose="00000400000000000000" pitchFamily="2" charset="-78"/>
              </a:rPr>
              <a:t>جاي مواد غذايي </a:t>
            </a:r>
            <a:r>
              <a:rPr lang="fa-IR" dirty="0" smtClean="0">
                <a:cs typeface="B Mitra" panose="00000400000000000000" pitchFamily="2" charset="-78"/>
              </a:rPr>
              <a:t>سرخ شده</a:t>
            </a:r>
            <a:endParaRPr lang="fa-IR" dirty="0">
              <a:cs typeface="B Mitra" panose="00000400000000000000" pitchFamily="2" charset="-78"/>
            </a:endParaRPr>
          </a:p>
          <a:p>
            <a:pPr>
              <a:lnSpc>
                <a:spcPct val="200000"/>
              </a:lnSpc>
            </a:pPr>
            <a:r>
              <a:rPr lang="fa-IR" dirty="0">
                <a:cs typeface="B Mitra" panose="00000400000000000000" pitchFamily="2" charset="-78"/>
              </a:rPr>
              <a:t>4. استفاده از روغن به مقدار كم در پخت مواد غذايي</a:t>
            </a:r>
          </a:p>
          <a:p>
            <a:pPr>
              <a:lnSpc>
                <a:spcPct val="200000"/>
              </a:lnSpc>
            </a:pPr>
            <a:r>
              <a:rPr lang="fa-IR" dirty="0">
                <a:cs typeface="B Mitra" panose="00000400000000000000" pitchFamily="2" charset="-78"/>
              </a:rPr>
              <a:t>5. استفاده از گوشت هاي سفيد (ماهي، </a:t>
            </a:r>
            <a:r>
              <a:rPr lang="fa-IR" dirty="0" smtClean="0">
                <a:cs typeface="B Mitra" panose="00000400000000000000" pitchFamily="2" charset="-78"/>
              </a:rPr>
              <a:t>مرغ) </a:t>
            </a:r>
            <a:r>
              <a:rPr lang="fa-IR" dirty="0">
                <a:cs typeface="B Mitra" panose="00000400000000000000" pitchFamily="2" charset="-78"/>
              </a:rPr>
              <a:t>به جاي گوشت </a:t>
            </a:r>
            <a:r>
              <a:rPr lang="fa-IR" dirty="0" smtClean="0">
                <a:cs typeface="B Mitra" panose="00000400000000000000" pitchFamily="2" charset="-78"/>
              </a:rPr>
              <a:t>قرمز، سوسيس، جگر و</a:t>
            </a:r>
            <a:r>
              <a:rPr lang="fa-IR" dirty="0">
                <a:cs typeface="B Mitra" panose="00000400000000000000" pitchFamily="2" charset="-78"/>
              </a:rPr>
              <a:t>...</a:t>
            </a:r>
          </a:p>
          <a:p>
            <a:pPr>
              <a:lnSpc>
                <a:spcPct val="200000"/>
              </a:lnSpc>
            </a:pPr>
            <a:r>
              <a:rPr lang="fa-IR" dirty="0">
                <a:cs typeface="B Mitra" panose="00000400000000000000" pitchFamily="2" charset="-78"/>
              </a:rPr>
              <a:t>6. كاهش مصرف </a:t>
            </a:r>
            <a:r>
              <a:rPr lang="fa-IR" dirty="0" smtClean="0">
                <a:cs typeface="B Mitra" panose="00000400000000000000" pitchFamily="2" charset="-78"/>
              </a:rPr>
              <a:t>مارگارينها </a:t>
            </a:r>
            <a:r>
              <a:rPr lang="fa-IR" dirty="0">
                <a:cs typeface="B Mitra" panose="00000400000000000000" pitchFamily="2" charset="-78"/>
              </a:rPr>
              <a:t>و روغن هاي نباتي جامد يا هيدروژنه شده</a:t>
            </a:r>
          </a:p>
          <a:p>
            <a:pPr>
              <a:lnSpc>
                <a:spcPct val="200000"/>
              </a:lnSpc>
            </a:pPr>
            <a:r>
              <a:rPr lang="fa-IR" dirty="0">
                <a:cs typeface="B Mitra" panose="00000400000000000000" pitchFamily="2" charset="-78"/>
              </a:rPr>
              <a:t>7. استفاده از روغن هاي مايع به جاي </a:t>
            </a:r>
            <a:r>
              <a:rPr lang="fa-IR" dirty="0" smtClean="0">
                <a:cs typeface="B Mitra" panose="00000400000000000000" pitchFamily="2" charset="-78"/>
              </a:rPr>
              <a:t>روغن هاي جامد</a:t>
            </a:r>
            <a:endParaRPr lang="fa-IR" dirty="0">
              <a:cs typeface="B Mitra" panose="00000400000000000000" pitchFamily="2" charset="-78"/>
            </a:endParaRPr>
          </a:p>
        </p:txBody>
      </p:sp>
    </p:spTree>
    <p:extLst>
      <p:ext uri="{BB962C8B-B14F-4D97-AF65-F5344CB8AC3E}">
        <p14:creationId xmlns:p14="http://schemas.microsoft.com/office/powerpoint/2010/main" xmlns="" val="2461245864"/>
      </p:ext>
    </p:extLst>
  </p:cSld>
  <p:clrMapOvr>
    <a:masterClrMapping/>
  </p:clrMapOvr>
  <p:transition spd="slow">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7584" y="1340768"/>
            <a:ext cx="8136904" cy="4939814"/>
          </a:xfrm>
          <a:prstGeom prst="rect">
            <a:avLst/>
          </a:prstGeom>
        </p:spPr>
        <p:txBody>
          <a:bodyPr wrap="square">
            <a:spAutoFit/>
          </a:bodyPr>
          <a:lstStyle/>
          <a:p>
            <a:pPr>
              <a:lnSpc>
                <a:spcPct val="250000"/>
              </a:lnSpc>
            </a:pPr>
            <a:r>
              <a:rPr lang="fa-IR" dirty="0">
                <a:cs typeface="B Mitra" panose="00000400000000000000" pitchFamily="2" charset="-78"/>
              </a:rPr>
              <a:t>8. استفاده از روغن زيتون در برنامه غذايي</a:t>
            </a:r>
          </a:p>
          <a:p>
            <a:pPr>
              <a:lnSpc>
                <a:spcPct val="250000"/>
              </a:lnSpc>
            </a:pPr>
            <a:r>
              <a:rPr lang="fa-IR" dirty="0">
                <a:cs typeface="B Mitra" panose="00000400000000000000" pitchFamily="2" charset="-78"/>
              </a:rPr>
              <a:t>9. كاهش مصرف غذاهاي آماده به ويژه غذاهاي سرخ كرده (پيتزا، </a:t>
            </a:r>
            <a:r>
              <a:rPr lang="fa-IR" dirty="0" smtClean="0">
                <a:cs typeface="B Mitra" panose="00000400000000000000" pitchFamily="2" charset="-78"/>
              </a:rPr>
              <a:t>سيب </a:t>
            </a:r>
            <a:r>
              <a:rPr lang="fa-IR" dirty="0">
                <a:cs typeface="B Mitra" panose="00000400000000000000" pitchFamily="2" charset="-78"/>
              </a:rPr>
              <a:t>زميني سرخ كرده، چيپس و...)</a:t>
            </a:r>
          </a:p>
          <a:p>
            <a:pPr>
              <a:lnSpc>
                <a:spcPct val="250000"/>
              </a:lnSpc>
            </a:pPr>
            <a:r>
              <a:rPr lang="fa-IR" dirty="0">
                <a:cs typeface="B Mitra" panose="00000400000000000000" pitchFamily="2" charset="-78"/>
              </a:rPr>
              <a:t>10 . افزايش استفاده از ميوه ها، سبزيها، حبوبات، دانه ها و غلات در برنامه غذايي روزانه</a:t>
            </a:r>
          </a:p>
          <a:p>
            <a:pPr>
              <a:lnSpc>
                <a:spcPct val="250000"/>
              </a:lnSpc>
            </a:pPr>
            <a:r>
              <a:rPr lang="fa-IR" dirty="0">
                <a:cs typeface="B Mitra" panose="00000400000000000000" pitchFamily="2" charset="-78"/>
              </a:rPr>
              <a:t>11 . افزايش استفاده از نان سبوسدار به جاي نان هاي سفيد</a:t>
            </a:r>
          </a:p>
          <a:p>
            <a:pPr>
              <a:lnSpc>
                <a:spcPct val="250000"/>
              </a:lnSpc>
            </a:pPr>
            <a:r>
              <a:rPr lang="fa-IR" dirty="0">
                <a:cs typeface="B Mitra" panose="00000400000000000000" pitchFamily="2" charset="-78"/>
              </a:rPr>
              <a:t>12 . كاهش استفاده از نانهاي روغني</a:t>
            </a:r>
          </a:p>
          <a:p>
            <a:pPr>
              <a:lnSpc>
                <a:spcPct val="250000"/>
              </a:lnSpc>
            </a:pPr>
            <a:r>
              <a:rPr lang="fa-IR" dirty="0">
                <a:cs typeface="B Mitra" panose="00000400000000000000" pitchFamily="2" charset="-78"/>
              </a:rPr>
              <a:t>13 . كاهش مصرف امعاء و احشاء مرغ و گوسفند و گاو مانند، دل، جگر، كله پاچه، زبان، مغز، قلوه</a:t>
            </a:r>
          </a:p>
          <a:p>
            <a:pPr>
              <a:lnSpc>
                <a:spcPct val="250000"/>
              </a:lnSpc>
            </a:pPr>
            <a:r>
              <a:rPr lang="fa-IR" dirty="0">
                <a:cs typeface="B Mitra" panose="00000400000000000000" pitchFamily="2" charset="-78"/>
              </a:rPr>
              <a:t>14 . كنترل برچسب مواد غذايي جهت تعيين ميزان و نوع چربي</a:t>
            </a:r>
          </a:p>
        </p:txBody>
      </p:sp>
      <p:sp>
        <p:nvSpPr>
          <p:cNvPr id="2" name="Rectangle 1"/>
          <p:cNvSpPr/>
          <p:nvPr/>
        </p:nvSpPr>
        <p:spPr>
          <a:xfrm>
            <a:off x="827584" y="521313"/>
            <a:ext cx="8136904" cy="923330"/>
          </a:xfrm>
          <a:prstGeom prst="rect">
            <a:avLst/>
          </a:prstGeom>
        </p:spPr>
        <p:txBody>
          <a:bodyPr wrap="square">
            <a:spAutoFit/>
          </a:bodyPr>
          <a:lstStyle/>
          <a:p>
            <a:pPr>
              <a:lnSpc>
                <a:spcPct val="200000"/>
              </a:lnSpc>
            </a:pPr>
            <a:r>
              <a:rPr lang="fa-IR" sz="2700" b="1" dirty="0">
                <a:solidFill>
                  <a:srgbClr val="FFC000"/>
                </a:solidFill>
                <a:effectLst>
                  <a:outerShdw blurRad="38100" dist="38100" dir="2700000" algn="tl">
                    <a:srgbClr val="000000">
                      <a:alpha val="43137"/>
                    </a:srgbClr>
                  </a:outerShdw>
                </a:effectLst>
                <a:cs typeface="B Mitra" panose="00000400000000000000" pitchFamily="2" charset="-78"/>
              </a:rPr>
              <a:t>توصيه </a:t>
            </a:r>
            <a:r>
              <a:rPr lang="fa-IR" sz="2700" b="1" dirty="0" smtClean="0">
                <a:solidFill>
                  <a:srgbClr val="FFC000"/>
                </a:solidFill>
                <a:effectLst>
                  <a:outerShdw blurRad="38100" dist="38100" dir="2700000" algn="tl">
                    <a:srgbClr val="000000">
                      <a:alpha val="43137"/>
                    </a:srgbClr>
                  </a:outerShdw>
                </a:effectLst>
                <a:cs typeface="B Mitra" panose="00000400000000000000" pitchFamily="2" charset="-78"/>
              </a:rPr>
              <a:t>های كاربردي </a:t>
            </a:r>
            <a:r>
              <a:rPr lang="fa-IR" sz="2700" b="1" dirty="0">
                <a:solidFill>
                  <a:srgbClr val="FFC000"/>
                </a:solidFill>
                <a:effectLst>
                  <a:outerShdw blurRad="38100" dist="38100" dir="2700000" algn="tl">
                    <a:srgbClr val="000000">
                      <a:alpha val="43137"/>
                    </a:srgbClr>
                  </a:outerShdw>
                </a:effectLst>
                <a:cs typeface="B Mitra" panose="00000400000000000000" pitchFamily="2" charset="-78"/>
              </a:rPr>
              <a:t>با هدف كاهش كلسترول و تري گليسيريد خون:</a:t>
            </a:r>
          </a:p>
        </p:txBody>
      </p:sp>
    </p:spTree>
    <p:extLst>
      <p:ext uri="{BB962C8B-B14F-4D97-AF65-F5344CB8AC3E}">
        <p14:creationId xmlns:p14="http://schemas.microsoft.com/office/powerpoint/2010/main" xmlns="" val="246124586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1277388"/>
            <a:ext cx="8208912" cy="2862322"/>
          </a:xfrm>
          <a:prstGeom prst="rect">
            <a:avLst/>
          </a:prstGeom>
        </p:spPr>
        <p:txBody>
          <a:bodyPr wrap="square">
            <a:spAutoFit/>
          </a:bodyPr>
          <a:lstStyle/>
          <a:p>
            <a:pPr>
              <a:lnSpc>
                <a:spcPct val="250000"/>
              </a:lnSpc>
            </a:pPr>
            <a:r>
              <a:rPr lang="fa-IR" dirty="0" smtClean="0">
                <a:cs typeface="B Mitra" panose="00000400000000000000" pitchFamily="2" charset="-78"/>
              </a:rPr>
              <a:t>15. استفاده از سس های </a:t>
            </a:r>
            <a:r>
              <a:rPr lang="fa-IR" dirty="0">
                <a:cs typeface="B Mitra" panose="00000400000000000000" pitchFamily="2" charset="-78"/>
              </a:rPr>
              <a:t>سالم </a:t>
            </a:r>
            <a:r>
              <a:rPr lang="fa-IR" dirty="0" smtClean="0">
                <a:cs typeface="B Mitra" panose="00000400000000000000" pitchFamily="2" charset="-78"/>
              </a:rPr>
              <a:t>خانگی </a:t>
            </a:r>
            <a:r>
              <a:rPr lang="fa-IR" sz="1600" dirty="0" smtClean="0">
                <a:cs typeface="B Mitra" panose="00000400000000000000" pitchFamily="2" charset="-78"/>
              </a:rPr>
              <a:t>(</a:t>
            </a:r>
            <a:r>
              <a:rPr lang="fa-IR" sz="1600" dirty="0">
                <a:cs typeface="B Mitra" panose="00000400000000000000" pitchFamily="2" charset="-78"/>
              </a:rPr>
              <a:t>استفاده از آب ليمو و آبغوره همراه با روغن زي تون و ماست به جاي مايونز در </a:t>
            </a:r>
            <a:r>
              <a:rPr lang="fa-IR" sz="1600" dirty="0" smtClean="0">
                <a:cs typeface="B Mitra" panose="00000400000000000000" pitchFamily="2" charset="-78"/>
              </a:rPr>
              <a:t>سالاد)</a:t>
            </a:r>
            <a:endParaRPr lang="fa-IR" sz="1600" dirty="0">
              <a:cs typeface="B Mitra" panose="00000400000000000000" pitchFamily="2" charset="-78"/>
            </a:endParaRPr>
          </a:p>
          <a:p>
            <a:pPr>
              <a:lnSpc>
                <a:spcPct val="250000"/>
              </a:lnSpc>
            </a:pPr>
            <a:r>
              <a:rPr lang="fa-IR" dirty="0">
                <a:cs typeface="B Mitra" panose="00000400000000000000" pitchFamily="2" charset="-78"/>
              </a:rPr>
              <a:t>16 . تفت دادن </a:t>
            </a:r>
            <a:r>
              <a:rPr lang="fa-IR" dirty="0" smtClean="0">
                <a:cs typeface="B Mitra" panose="00000400000000000000" pitchFamily="2" charset="-78"/>
              </a:rPr>
              <a:t>سبزيها </a:t>
            </a:r>
            <a:r>
              <a:rPr lang="fa-IR" dirty="0">
                <a:cs typeface="B Mitra" panose="00000400000000000000" pitchFamily="2" charset="-78"/>
              </a:rPr>
              <a:t>به جاي سرخ كردن آن ها</a:t>
            </a:r>
          </a:p>
          <a:p>
            <a:pPr>
              <a:lnSpc>
                <a:spcPct val="250000"/>
              </a:lnSpc>
            </a:pPr>
            <a:r>
              <a:rPr lang="fa-IR" dirty="0" smtClean="0">
                <a:cs typeface="B Mitra" panose="00000400000000000000" pitchFamily="2" charset="-78"/>
              </a:rPr>
              <a:t>18. تهیه گوشت </a:t>
            </a:r>
            <a:r>
              <a:rPr lang="fa-IR" dirty="0">
                <a:cs typeface="B Mitra" panose="00000400000000000000" pitchFamily="2" charset="-78"/>
              </a:rPr>
              <a:t>چرخ كرده </a:t>
            </a:r>
            <a:r>
              <a:rPr lang="fa-IR" dirty="0" smtClean="0">
                <a:cs typeface="B Mitra" panose="00000400000000000000" pitchFamily="2" charset="-78"/>
              </a:rPr>
              <a:t>در منزل (به </a:t>
            </a:r>
            <a:r>
              <a:rPr lang="fa-IR" dirty="0">
                <a:cs typeface="B Mitra" panose="00000400000000000000" pitchFamily="2" charset="-78"/>
              </a:rPr>
              <a:t>دليل داشتن چربي </a:t>
            </a:r>
            <a:r>
              <a:rPr lang="fa-IR" dirty="0" smtClean="0">
                <a:cs typeface="B Mitra" panose="00000400000000000000" pitchFamily="2" charset="-78"/>
              </a:rPr>
              <a:t>زياد گوشت های چرخ کردۀ آماده)</a:t>
            </a:r>
            <a:endParaRPr lang="fa-IR" dirty="0">
              <a:cs typeface="B Mitra" panose="00000400000000000000" pitchFamily="2" charset="-78"/>
            </a:endParaRPr>
          </a:p>
          <a:p>
            <a:pPr>
              <a:lnSpc>
                <a:spcPct val="250000"/>
              </a:lnSpc>
            </a:pPr>
            <a:r>
              <a:rPr lang="fa-IR" dirty="0" smtClean="0">
                <a:cs typeface="B Mitra" panose="00000400000000000000" pitchFamily="2" charset="-78"/>
              </a:rPr>
              <a:t>20. </a:t>
            </a:r>
            <a:r>
              <a:rPr lang="fa-IR" dirty="0">
                <a:cs typeface="B Mitra" panose="00000400000000000000" pitchFamily="2" charset="-78"/>
              </a:rPr>
              <a:t>استفاده </a:t>
            </a:r>
            <a:r>
              <a:rPr lang="fa-IR" dirty="0" smtClean="0">
                <a:cs typeface="B Mitra" panose="00000400000000000000" pitchFamily="2" charset="-78"/>
              </a:rPr>
              <a:t>به اندازه </a:t>
            </a:r>
            <a:r>
              <a:rPr lang="fa-IR" dirty="0">
                <a:cs typeface="B Mitra" panose="00000400000000000000" pitchFamily="2" charset="-78"/>
              </a:rPr>
              <a:t>از چربي </a:t>
            </a:r>
            <a:r>
              <a:rPr lang="fa-IR" dirty="0" smtClean="0">
                <a:cs typeface="B Mitra" panose="00000400000000000000" pitchFamily="2" charset="-78"/>
              </a:rPr>
              <a:t>های سالم </a:t>
            </a:r>
            <a:r>
              <a:rPr lang="fa-IR" dirty="0">
                <a:cs typeface="B Mitra" panose="00000400000000000000" pitchFamily="2" charset="-78"/>
              </a:rPr>
              <a:t>در پخت شيريني ها و غذاها</a:t>
            </a:r>
          </a:p>
        </p:txBody>
      </p:sp>
      <p:sp>
        <p:nvSpPr>
          <p:cNvPr id="4" name="Rectangle 3"/>
          <p:cNvSpPr/>
          <p:nvPr/>
        </p:nvSpPr>
        <p:spPr>
          <a:xfrm>
            <a:off x="827584" y="521313"/>
            <a:ext cx="8136904" cy="819455"/>
          </a:xfrm>
          <a:prstGeom prst="rect">
            <a:avLst/>
          </a:prstGeom>
        </p:spPr>
        <p:txBody>
          <a:bodyPr wrap="square">
            <a:spAutoFit/>
          </a:bodyPr>
          <a:lstStyle/>
          <a:p>
            <a:pPr>
              <a:lnSpc>
                <a:spcPct val="200000"/>
              </a:lnSpc>
            </a:pPr>
            <a:r>
              <a:rPr lang="fa-IR" sz="2700" b="1" dirty="0">
                <a:solidFill>
                  <a:srgbClr val="FFC000"/>
                </a:solidFill>
                <a:effectLst>
                  <a:outerShdw blurRad="38100" dist="38100" dir="2700000" algn="tl">
                    <a:srgbClr val="000000">
                      <a:alpha val="43137"/>
                    </a:srgbClr>
                  </a:outerShdw>
                </a:effectLst>
                <a:cs typeface="B Mitra" panose="00000400000000000000" pitchFamily="2" charset="-78"/>
              </a:rPr>
              <a:t>توصيه های كاربردي با هدف كاهش كلسترول و تري گليسيريد خون:</a:t>
            </a: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8136904" cy="882352"/>
          </a:xfrm>
        </p:spPr>
        <p:txBody>
          <a:bodyPr>
            <a:normAutofit/>
          </a:bodyPr>
          <a:lstStyle/>
          <a:p>
            <a:pPr algn="r"/>
            <a:r>
              <a:rPr lang="fa-IR" sz="2400" dirty="0">
                <a:solidFill>
                  <a:srgbClr val="002060"/>
                </a:solidFill>
                <a:cs typeface="2  Titr" panose="00000700000000000000" pitchFamily="2" charset="-78"/>
              </a:rPr>
              <a:t>ریزمغذی و درشت مغذی های مورد نیاز بدن:</a:t>
            </a:r>
          </a:p>
        </p:txBody>
      </p:sp>
      <p:sp>
        <p:nvSpPr>
          <p:cNvPr id="3" name="Content Placeholder 2"/>
          <p:cNvSpPr>
            <a:spLocks noGrp="1"/>
          </p:cNvSpPr>
          <p:nvPr>
            <p:ph idx="1"/>
          </p:nvPr>
        </p:nvSpPr>
        <p:spPr>
          <a:xfrm>
            <a:off x="594692" y="1268760"/>
            <a:ext cx="8517632" cy="4525963"/>
          </a:xfrm>
        </p:spPr>
        <p:txBody>
          <a:bodyPr>
            <a:noAutofit/>
          </a:bodyPr>
          <a:lstStyle/>
          <a:p>
            <a:pPr algn="just">
              <a:lnSpc>
                <a:spcPct val="130000"/>
              </a:lnSpc>
              <a:buFont typeface="Wingdings 2"/>
              <a:buChar char="P"/>
            </a:pPr>
            <a:r>
              <a:rPr lang="fa-IR" sz="2000" dirty="0" smtClean="0">
                <a:cs typeface="B Mitra" panose="00000400000000000000" pitchFamily="2" charset="-78"/>
              </a:rPr>
              <a:t>كربوهيدرات </a:t>
            </a:r>
            <a:r>
              <a:rPr lang="fa-IR" sz="2000" dirty="0">
                <a:cs typeface="B Mitra" panose="00000400000000000000" pitchFamily="2" charset="-78"/>
              </a:rPr>
              <a:t>ها </a:t>
            </a:r>
            <a:r>
              <a:rPr lang="fa-IR" sz="1800" dirty="0">
                <a:cs typeface="B Mitra" panose="00000400000000000000" pitchFamily="2" charset="-78"/>
              </a:rPr>
              <a:t>(مواد نشاسته اي و </a:t>
            </a:r>
            <a:r>
              <a:rPr lang="fa-IR" sz="1800" dirty="0" smtClean="0">
                <a:cs typeface="B Mitra" panose="00000400000000000000" pitchFamily="2" charset="-78"/>
              </a:rPr>
              <a:t>قندي)</a:t>
            </a:r>
            <a:r>
              <a:rPr lang="fa-IR" sz="2000" dirty="0" smtClean="0">
                <a:cs typeface="B Mitra" panose="00000400000000000000" pitchFamily="2" charset="-78"/>
              </a:rPr>
              <a:t>، </a:t>
            </a:r>
            <a:r>
              <a:rPr lang="fa-IR" sz="2000" dirty="0">
                <a:cs typeface="B Mitra" panose="00000400000000000000" pitchFamily="2" charset="-78"/>
              </a:rPr>
              <a:t>چربي ها، پروتئين ها، ويتامين ها، املاح </a:t>
            </a:r>
            <a:r>
              <a:rPr lang="fa-IR" sz="2000" dirty="0" smtClean="0">
                <a:cs typeface="B Mitra" panose="00000400000000000000" pitchFamily="2" charset="-78"/>
              </a:rPr>
              <a:t>معدني و آب، </a:t>
            </a:r>
            <a:r>
              <a:rPr lang="fa-IR" sz="2000" dirty="0">
                <a:cs typeface="B Mitra" panose="00000400000000000000" pitchFamily="2" charset="-78"/>
              </a:rPr>
              <a:t>شش نوع ماده مغذي هستند كه مورد نياز بدن </a:t>
            </a:r>
            <a:r>
              <a:rPr lang="fa-IR" sz="2000" dirty="0" smtClean="0">
                <a:cs typeface="B Mitra" panose="00000400000000000000" pitchFamily="2" charset="-78"/>
              </a:rPr>
              <a:t>هستند. </a:t>
            </a:r>
            <a:r>
              <a:rPr lang="fa-IR" sz="2000" dirty="0">
                <a:cs typeface="B Mitra" panose="00000400000000000000" pitchFamily="2" charset="-78"/>
              </a:rPr>
              <a:t>كربوهيدرات ها، چربي ها </a:t>
            </a:r>
            <a:r>
              <a:rPr lang="fa-IR" sz="2000" dirty="0" smtClean="0">
                <a:cs typeface="B Mitra" panose="00000400000000000000" pitchFamily="2" charset="-78"/>
              </a:rPr>
              <a:t>و پروتئين </a:t>
            </a:r>
            <a:r>
              <a:rPr lang="fa-IR" sz="2000" dirty="0">
                <a:cs typeface="B Mitra" panose="00000400000000000000" pitchFamily="2" charset="-78"/>
              </a:rPr>
              <a:t>ها در </a:t>
            </a:r>
            <a:r>
              <a:rPr lang="fa-IR" sz="2000" dirty="0" smtClean="0">
                <a:cs typeface="B Mitra" panose="00000400000000000000" pitchFamily="2" charset="-78"/>
              </a:rPr>
              <a:t>طي </a:t>
            </a:r>
            <a:r>
              <a:rPr lang="fa-IR" sz="2000" dirty="0">
                <a:cs typeface="B Mitra" panose="00000400000000000000" pitchFamily="2" charset="-78"/>
              </a:rPr>
              <a:t>روند سوخت و ساز بدن، انرژي لازم براي بافت هاي بدن را </a:t>
            </a:r>
            <a:r>
              <a:rPr lang="fa-IR" sz="2000" dirty="0" smtClean="0">
                <a:cs typeface="B Mitra" panose="00000400000000000000" pitchFamily="2" charset="-78"/>
              </a:rPr>
              <a:t>تأمين مي </a:t>
            </a:r>
            <a:r>
              <a:rPr lang="fa-IR" sz="2000" dirty="0">
                <a:cs typeface="B Mitra" panose="00000400000000000000" pitchFamily="2" charset="-78"/>
              </a:rPr>
              <a:t>كنند. </a:t>
            </a:r>
            <a:endParaRPr lang="fa-IR" sz="2000" dirty="0" smtClean="0">
              <a:cs typeface="B Mitra" panose="00000400000000000000" pitchFamily="2" charset="-78"/>
            </a:endParaRPr>
          </a:p>
          <a:p>
            <a:pPr marL="0" indent="0" algn="just">
              <a:lnSpc>
                <a:spcPct val="130000"/>
              </a:lnSpc>
              <a:buNone/>
            </a:pPr>
            <a:endParaRPr lang="fa-IR" sz="1100" dirty="0" smtClean="0">
              <a:cs typeface="B Mitra" panose="00000400000000000000" pitchFamily="2" charset="-78"/>
            </a:endParaRPr>
          </a:p>
          <a:p>
            <a:pPr algn="just">
              <a:lnSpc>
                <a:spcPct val="130000"/>
              </a:lnSpc>
              <a:buFont typeface="Wingdings 2"/>
              <a:buChar char="P"/>
            </a:pPr>
            <a:r>
              <a:rPr lang="fa-IR" sz="2000" dirty="0">
                <a:cs typeface="B Mitra" panose="00000400000000000000" pitchFamily="2" charset="-78"/>
              </a:rPr>
              <a:t>كربوهيدرات ها و چربي ها مواد انرژي زاي اصلي محسوب مي شوند و در صورتي كه به اندازه كافي به بدن نرسند، پروتئين ها براي تامين انرژي مورد استفاده قرار مي گيرند.</a:t>
            </a:r>
          </a:p>
          <a:p>
            <a:pPr marL="0" indent="0" algn="just">
              <a:lnSpc>
                <a:spcPct val="130000"/>
              </a:lnSpc>
              <a:buNone/>
            </a:pPr>
            <a:endParaRPr lang="fa-IR" sz="1400" dirty="0" smtClean="0">
              <a:cs typeface="B Mitra" panose="00000400000000000000" pitchFamily="2" charset="-78"/>
            </a:endParaRPr>
          </a:p>
          <a:p>
            <a:pPr algn="just">
              <a:lnSpc>
                <a:spcPct val="130000"/>
              </a:lnSpc>
              <a:buFont typeface="Wingdings 2"/>
              <a:buChar char="P"/>
            </a:pPr>
            <a:r>
              <a:rPr lang="fa-IR" sz="2000" dirty="0">
                <a:cs typeface="B Mitra" panose="00000400000000000000" pitchFamily="2" charset="-78"/>
              </a:rPr>
              <a:t>عضلات، مو و پوست را پروتئين تشكيل مي دهد و به علاوه، آنزيم ها، هورمون ها </a:t>
            </a:r>
            <a:r>
              <a:rPr lang="fa-IR" sz="2000" dirty="0" smtClean="0">
                <a:cs typeface="B Mitra" panose="00000400000000000000" pitchFamily="2" charset="-78"/>
              </a:rPr>
              <a:t>و اجزاي </a:t>
            </a:r>
            <a:r>
              <a:rPr lang="fa-IR" sz="2000" dirty="0">
                <a:cs typeface="B Mitra" panose="00000400000000000000" pitchFamily="2" charset="-78"/>
              </a:rPr>
              <a:t>اصلي خون مانند هموگلوبين، از جنس پروتئين </a:t>
            </a:r>
            <a:r>
              <a:rPr lang="fa-IR" sz="2000" dirty="0" smtClean="0">
                <a:cs typeface="B Mitra" panose="00000400000000000000" pitchFamily="2" charset="-78"/>
              </a:rPr>
              <a:t>هستند. </a:t>
            </a:r>
            <a:r>
              <a:rPr lang="fa-IR" sz="2000" dirty="0">
                <a:cs typeface="B Mitra" panose="00000400000000000000" pitchFamily="2" charset="-78"/>
              </a:rPr>
              <a:t>براي تأمين انرژي مورد نياز در برنامه غذايي مقدار كافي كربوهيدرات و چربي و براي رشد و ترميم مناسب بافت ها بايد پروتئين به ميزان لازم وجود داشته باشد.</a:t>
            </a:r>
          </a:p>
        </p:txBody>
      </p:sp>
    </p:spTree>
    <p:extLst>
      <p:ext uri="{BB962C8B-B14F-4D97-AF65-F5344CB8AC3E}">
        <p14:creationId xmlns:p14="http://schemas.microsoft.com/office/powerpoint/2010/main" xmlns="" val="346958003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8455" y="1211647"/>
            <a:ext cx="8136904" cy="4164217"/>
          </a:xfrm>
          <a:prstGeom prst="rect">
            <a:avLst/>
          </a:prstGeom>
        </p:spPr>
        <p:txBody>
          <a:bodyPr wrap="square">
            <a:spAutoFit/>
          </a:bodyPr>
          <a:lstStyle/>
          <a:p>
            <a:pPr>
              <a:lnSpc>
                <a:spcPct val="210000"/>
              </a:lnSpc>
            </a:pPr>
            <a:r>
              <a:rPr lang="fa-IR" dirty="0">
                <a:cs typeface="B Mitra" panose="00000400000000000000" pitchFamily="2" charset="-78"/>
              </a:rPr>
              <a:t>در هنگام استفاده از غذاها در رستوران بايد به موارد ذيل توجه كرد:</a:t>
            </a:r>
          </a:p>
          <a:p>
            <a:pPr>
              <a:lnSpc>
                <a:spcPct val="210000"/>
              </a:lnSpc>
            </a:pPr>
            <a:r>
              <a:rPr lang="fa-IR" dirty="0">
                <a:cs typeface="B Mitra" panose="00000400000000000000" pitchFamily="2" charset="-78"/>
              </a:rPr>
              <a:t>22 . خودداري از مصرف كره با غذا (چلوكباب، زرشك پلو)</a:t>
            </a:r>
          </a:p>
          <a:p>
            <a:pPr>
              <a:lnSpc>
                <a:spcPct val="210000"/>
              </a:lnSpc>
            </a:pPr>
            <a:r>
              <a:rPr lang="fa-IR" dirty="0">
                <a:cs typeface="B Mitra" panose="00000400000000000000" pitchFamily="2" charset="-78"/>
              </a:rPr>
              <a:t>23 . استفاده از دوغ يا ماست كم چرب به جاي ماست پر چرب</a:t>
            </a:r>
          </a:p>
          <a:p>
            <a:pPr>
              <a:lnSpc>
                <a:spcPct val="210000"/>
              </a:lnSpc>
            </a:pPr>
            <a:r>
              <a:rPr lang="fa-IR" dirty="0" smtClean="0">
                <a:cs typeface="B Mitra" panose="00000400000000000000" pitchFamily="2" charset="-78"/>
              </a:rPr>
              <a:t>24 </a:t>
            </a:r>
            <a:r>
              <a:rPr lang="fa-IR" dirty="0">
                <a:cs typeface="B Mitra" panose="00000400000000000000" pitchFamily="2" charset="-78"/>
              </a:rPr>
              <a:t>. استفاده از غذاهاي بخار پز و كبابي به جاي غذاهاي سرخ كرده</a:t>
            </a:r>
          </a:p>
          <a:p>
            <a:pPr>
              <a:lnSpc>
                <a:spcPct val="210000"/>
              </a:lnSpc>
            </a:pPr>
            <a:r>
              <a:rPr lang="fa-IR" dirty="0" smtClean="0">
                <a:cs typeface="B Mitra" panose="00000400000000000000" pitchFamily="2" charset="-78"/>
              </a:rPr>
              <a:t>25 </a:t>
            </a:r>
            <a:r>
              <a:rPr lang="fa-IR" dirty="0">
                <a:cs typeface="B Mitra" panose="00000400000000000000" pitchFamily="2" charset="-78"/>
              </a:rPr>
              <a:t>. استفاده از سس قرمز به جاي سس سفيد</a:t>
            </a:r>
          </a:p>
          <a:p>
            <a:pPr>
              <a:lnSpc>
                <a:spcPct val="210000"/>
              </a:lnSpc>
            </a:pPr>
            <a:r>
              <a:rPr lang="fa-IR" dirty="0" smtClean="0">
                <a:cs typeface="B Mitra" panose="00000400000000000000" pitchFamily="2" charset="-78"/>
              </a:rPr>
              <a:t>26 </a:t>
            </a:r>
            <a:r>
              <a:rPr lang="fa-IR" dirty="0">
                <a:cs typeface="B Mitra" panose="00000400000000000000" pitchFamily="2" charset="-78"/>
              </a:rPr>
              <a:t>. استفاده از يك سالاد سبزي همراه با آبليمو يا سوپ سبزي بدون چربي</a:t>
            </a:r>
          </a:p>
          <a:p>
            <a:pPr>
              <a:lnSpc>
                <a:spcPct val="210000"/>
              </a:lnSpc>
            </a:pPr>
            <a:r>
              <a:rPr lang="fa-IR" dirty="0" smtClean="0">
                <a:cs typeface="B Mitra" panose="00000400000000000000" pitchFamily="2" charset="-78"/>
              </a:rPr>
              <a:t>27 </a:t>
            </a:r>
            <a:r>
              <a:rPr lang="fa-IR" dirty="0">
                <a:cs typeface="B Mitra" panose="00000400000000000000" pitchFamily="2" charset="-78"/>
              </a:rPr>
              <a:t>. اصلاح شيوه تهيه و پخت غذا (استفاده از روش هاي سرخ كردن ، كباب </a:t>
            </a:r>
            <a:r>
              <a:rPr lang="fa-IR" dirty="0" smtClean="0">
                <a:cs typeface="B Mitra" panose="00000400000000000000" pitchFamily="2" charset="-78"/>
              </a:rPr>
              <a:t>كردن، بخار </a:t>
            </a:r>
            <a:r>
              <a:rPr lang="fa-IR" dirty="0">
                <a:cs typeface="B Mitra" panose="00000400000000000000" pitchFamily="2" charset="-78"/>
              </a:rPr>
              <a:t>پز كردن و...)</a:t>
            </a:r>
          </a:p>
        </p:txBody>
      </p:sp>
      <p:sp>
        <p:nvSpPr>
          <p:cNvPr id="7" name="Rectangle 6"/>
          <p:cNvSpPr/>
          <p:nvPr/>
        </p:nvSpPr>
        <p:spPr>
          <a:xfrm>
            <a:off x="899592" y="521313"/>
            <a:ext cx="8064896" cy="923330"/>
          </a:xfrm>
          <a:prstGeom prst="rect">
            <a:avLst/>
          </a:prstGeom>
        </p:spPr>
        <p:txBody>
          <a:bodyPr wrap="square">
            <a:spAutoFit/>
          </a:bodyPr>
          <a:lstStyle/>
          <a:p>
            <a:pPr>
              <a:lnSpc>
                <a:spcPct val="200000"/>
              </a:lnSpc>
            </a:pPr>
            <a:r>
              <a:rPr lang="fa-IR" sz="2700" b="1" dirty="0">
                <a:solidFill>
                  <a:srgbClr val="FFC000"/>
                </a:solidFill>
                <a:effectLst>
                  <a:outerShdw blurRad="38100" dist="38100" dir="2700000" algn="tl">
                    <a:srgbClr val="000000">
                      <a:alpha val="43137"/>
                    </a:srgbClr>
                  </a:outerShdw>
                </a:effectLst>
                <a:cs typeface="B Mitra" panose="00000400000000000000" pitchFamily="2" charset="-78"/>
              </a:rPr>
              <a:t>توصيه های كاربردي با هدف كاهش كلسترول و تري گليسيريد خون:</a:t>
            </a: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476672"/>
            <a:ext cx="8478688" cy="3708708"/>
          </a:xfrm>
          <a:prstGeom prst="rect">
            <a:avLst/>
          </a:prstGeom>
        </p:spPr>
        <p:txBody>
          <a:bodyPr wrap="square">
            <a:spAutoFit/>
          </a:bodyPr>
          <a:lstStyle/>
          <a:p>
            <a:pPr algn="just">
              <a:lnSpc>
                <a:spcPct val="250000"/>
              </a:lnSpc>
            </a:pPr>
            <a:r>
              <a:rPr lang="fa-IR" sz="2200" b="1" dirty="0">
                <a:solidFill>
                  <a:srgbClr val="FF0000"/>
                </a:solidFill>
                <a:effectLst>
                  <a:outerShdw blurRad="38100" dist="38100" dir="2700000" algn="tl">
                    <a:srgbClr val="000000">
                      <a:alpha val="43137"/>
                    </a:srgbClr>
                  </a:outerShdw>
                </a:effectLst>
                <a:cs typeface="B Mitra" panose="00000400000000000000" pitchFamily="2" charset="-78"/>
              </a:rPr>
              <a:t>مواد غذايي مضر براي افراد داراي سطح كلسترول </a:t>
            </a:r>
            <a:r>
              <a:rPr lang="fa-IR" sz="2200" b="1" dirty="0" smtClean="0">
                <a:solidFill>
                  <a:srgbClr val="FF0000"/>
                </a:solidFill>
                <a:effectLst>
                  <a:outerShdw blurRad="38100" dist="38100" dir="2700000" algn="tl">
                    <a:srgbClr val="000000">
                      <a:alpha val="43137"/>
                    </a:srgbClr>
                  </a:outerShdw>
                </a:effectLst>
                <a:cs typeface="B Mitra" panose="00000400000000000000" pitchFamily="2" charset="-78"/>
              </a:rPr>
              <a:t>بالا:</a:t>
            </a:r>
            <a:endParaRPr lang="fa-IR" sz="22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just">
              <a:lnSpc>
                <a:spcPct val="250000"/>
              </a:lnSpc>
            </a:pPr>
            <a:r>
              <a:rPr lang="fa-IR" dirty="0" smtClean="0">
                <a:cs typeface="B Mitra" panose="00000400000000000000" pitchFamily="2" charset="-78"/>
              </a:rPr>
              <a:t>در </a:t>
            </a:r>
            <a:r>
              <a:rPr lang="fa-IR" dirty="0">
                <a:cs typeface="B Mitra" panose="00000400000000000000" pitchFamily="2" charset="-78"/>
              </a:rPr>
              <a:t>افرادي كه كلسترول بالا دارند، مصرف </a:t>
            </a:r>
            <a:r>
              <a:rPr lang="fa-IR" dirty="0" smtClean="0">
                <a:cs typeface="B Mitra" panose="00000400000000000000" pitchFamily="2" charset="-78"/>
              </a:rPr>
              <a:t>اين مواد </a:t>
            </a:r>
            <a:r>
              <a:rPr lang="fa-IR" dirty="0">
                <a:cs typeface="B Mitra" panose="00000400000000000000" pitchFamily="2" charset="-78"/>
              </a:rPr>
              <a:t>غذايي مجاز نخواهد </a:t>
            </a:r>
            <a:r>
              <a:rPr lang="fa-IR" dirty="0" smtClean="0">
                <a:cs typeface="B Mitra" panose="00000400000000000000" pitchFamily="2" charset="-78"/>
              </a:rPr>
              <a:t>بود: </a:t>
            </a:r>
          </a:p>
          <a:p>
            <a:pPr algn="just">
              <a:lnSpc>
                <a:spcPct val="250000"/>
              </a:lnSpc>
            </a:pPr>
            <a:r>
              <a:rPr lang="fa-IR" dirty="0" smtClean="0">
                <a:cs typeface="B Mitra" panose="00000400000000000000" pitchFamily="2" charset="-78"/>
              </a:rPr>
              <a:t>مغز</a:t>
            </a:r>
            <a:r>
              <a:rPr lang="fa-IR" dirty="0">
                <a:cs typeface="B Mitra" panose="00000400000000000000" pitchFamily="2" charset="-78"/>
              </a:rPr>
              <a:t>، </a:t>
            </a:r>
            <a:r>
              <a:rPr lang="fa-IR" dirty="0" smtClean="0">
                <a:cs typeface="B Mitra" panose="00000400000000000000" pitchFamily="2" charset="-78"/>
              </a:rPr>
              <a:t>جگر، دل، زبان، </a:t>
            </a:r>
            <a:r>
              <a:rPr lang="fa-IR" dirty="0">
                <a:cs typeface="B Mitra" panose="00000400000000000000" pitchFamily="2" charset="-78"/>
              </a:rPr>
              <a:t>كله </a:t>
            </a:r>
            <a:r>
              <a:rPr lang="fa-IR" dirty="0" smtClean="0">
                <a:cs typeface="B Mitra" panose="00000400000000000000" pitchFamily="2" charset="-78"/>
              </a:rPr>
              <a:t>پاچه، </a:t>
            </a:r>
            <a:r>
              <a:rPr lang="fa-IR" dirty="0">
                <a:cs typeface="B Mitra" panose="00000400000000000000" pitchFamily="2" charset="-78"/>
              </a:rPr>
              <a:t>قسمت هاي چرب </a:t>
            </a:r>
            <a:r>
              <a:rPr lang="fa-IR" dirty="0" smtClean="0">
                <a:cs typeface="B Mitra" panose="00000400000000000000" pitchFamily="2" charset="-78"/>
              </a:rPr>
              <a:t>انواع گوشت </a:t>
            </a:r>
            <a:r>
              <a:rPr lang="fa-IR" dirty="0">
                <a:cs typeface="B Mitra" panose="00000400000000000000" pitchFamily="2" charset="-78"/>
              </a:rPr>
              <a:t>قرمز، گوشت چرخ كرده پر چرب ، سوسيس، كالباس، گوشت غاز و اردك، شير </a:t>
            </a:r>
            <a:r>
              <a:rPr lang="fa-IR" dirty="0" smtClean="0">
                <a:cs typeface="B Mitra" panose="00000400000000000000" pitchFamily="2" charset="-78"/>
              </a:rPr>
              <a:t>و ماست </a:t>
            </a:r>
            <a:r>
              <a:rPr lang="fa-IR" dirty="0">
                <a:cs typeface="B Mitra" panose="00000400000000000000" pitchFamily="2" charset="-78"/>
              </a:rPr>
              <a:t>پر چرب (با چربي بيش از 2 </a:t>
            </a:r>
            <a:r>
              <a:rPr lang="fa-IR" dirty="0" smtClean="0">
                <a:cs typeface="B Mitra" panose="00000400000000000000" pitchFamily="2" charset="-78"/>
              </a:rPr>
              <a:t>درصد)، </a:t>
            </a:r>
            <a:r>
              <a:rPr lang="fa-IR" dirty="0">
                <a:cs typeface="B Mitra" panose="00000400000000000000" pitchFamily="2" charset="-78"/>
              </a:rPr>
              <a:t>پنير محلي، پنير خامه اي، پنير هاي </a:t>
            </a:r>
            <a:r>
              <a:rPr lang="fa-IR" dirty="0" smtClean="0">
                <a:cs typeface="B Mitra" panose="00000400000000000000" pitchFamily="2" charset="-78"/>
              </a:rPr>
              <a:t>چرب، بستني</a:t>
            </a:r>
            <a:r>
              <a:rPr lang="fa-IR" dirty="0">
                <a:cs typeface="B Mitra" panose="00000400000000000000" pitchFamily="2" charset="-78"/>
              </a:rPr>
              <a:t>، </a:t>
            </a:r>
            <a:r>
              <a:rPr lang="fa-IR" dirty="0" smtClean="0">
                <a:cs typeface="B Mitra" panose="00000400000000000000" pitchFamily="2" charset="-78"/>
              </a:rPr>
              <a:t>سس </a:t>
            </a:r>
            <a:r>
              <a:rPr lang="fa-IR" dirty="0">
                <a:cs typeface="B Mitra" panose="00000400000000000000" pitchFamily="2" charset="-78"/>
              </a:rPr>
              <a:t>مايونز، </a:t>
            </a:r>
            <a:r>
              <a:rPr lang="fa-IR" dirty="0" smtClean="0">
                <a:cs typeface="B Mitra" panose="00000400000000000000" pitchFamily="2" charset="-78"/>
              </a:rPr>
              <a:t>كره، دنبه، </a:t>
            </a:r>
            <a:r>
              <a:rPr lang="fa-IR" dirty="0">
                <a:cs typeface="B Mitra" panose="00000400000000000000" pitchFamily="2" charset="-78"/>
              </a:rPr>
              <a:t>روغن </a:t>
            </a:r>
            <a:r>
              <a:rPr lang="fa-IR" dirty="0" smtClean="0">
                <a:cs typeface="B Mitra" panose="00000400000000000000" pitchFamily="2" charset="-78"/>
              </a:rPr>
              <a:t>حيواني، </a:t>
            </a:r>
            <a:r>
              <a:rPr lang="fa-IR" dirty="0">
                <a:cs typeface="B Mitra" panose="00000400000000000000" pitchFamily="2" charset="-78"/>
              </a:rPr>
              <a:t>روغن </a:t>
            </a:r>
            <a:r>
              <a:rPr lang="fa-IR" dirty="0" smtClean="0">
                <a:cs typeface="B Mitra" panose="00000400000000000000" pitchFamily="2" charset="-78"/>
              </a:rPr>
              <a:t>نارگيل، مارگارين، شيريني </a:t>
            </a:r>
            <a:r>
              <a:rPr lang="fa-IR" dirty="0">
                <a:cs typeface="B Mitra" panose="00000400000000000000" pitchFamily="2" charset="-78"/>
              </a:rPr>
              <a:t>خامه اي، شكلات، چيپس و غذاهاي سرخ </a:t>
            </a:r>
            <a:r>
              <a:rPr lang="fa-IR" dirty="0" smtClean="0">
                <a:cs typeface="B Mitra" panose="00000400000000000000" pitchFamily="2" charset="-78"/>
              </a:rPr>
              <a:t>كردني.</a:t>
            </a:r>
            <a:endParaRPr lang="fa-IR" dirty="0">
              <a:cs typeface="B Mitra" panose="00000400000000000000" pitchFamily="2" charset="-78"/>
            </a:endParaRP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715" y="609600"/>
            <a:ext cx="8280920" cy="5078313"/>
          </a:xfrm>
          <a:prstGeom prst="rect">
            <a:avLst/>
          </a:prstGeom>
        </p:spPr>
        <p:txBody>
          <a:bodyPr wrap="square">
            <a:spAutoFit/>
          </a:bodyPr>
          <a:lstStyle/>
          <a:p>
            <a:pPr algn="just">
              <a:lnSpc>
                <a:spcPct val="200000"/>
              </a:lnSpc>
            </a:pPr>
            <a:r>
              <a:rPr lang="fa-IR" sz="2000" b="1" dirty="0">
                <a:solidFill>
                  <a:srgbClr val="FF0000"/>
                </a:solidFill>
                <a:effectLst>
                  <a:outerShdw blurRad="38100" dist="38100" dir="2700000" algn="tl">
                    <a:srgbClr val="000000">
                      <a:alpha val="43137"/>
                    </a:srgbClr>
                  </a:outerShdw>
                </a:effectLst>
                <a:cs typeface="B Mitra" panose="00000400000000000000" pitchFamily="2" charset="-78"/>
              </a:rPr>
              <a:t>مشخصات برچسب بسته بندي روغن ها</a:t>
            </a:r>
          </a:p>
          <a:p>
            <a:pPr algn="just">
              <a:lnSpc>
                <a:spcPct val="200000"/>
              </a:lnSpc>
            </a:pPr>
            <a:r>
              <a:rPr lang="fa-IR" b="1" dirty="0" smtClean="0">
                <a:solidFill>
                  <a:srgbClr val="FF0000"/>
                </a:solidFill>
                <a:cs typeface="B Mitra" panose="00000400000000000000" pitchFamily="2" charset="-78"/>
                <a:sym typeface="Wingdings 2"/>
              </a:rPr>
              <a:t></a:t>
            </a:r>
            <a:r>
              <a:rPr lang="fa-IR" dirty="0" smtClean="0">
                <a:cs typeface="B Mitra" panose="00000400000000000000" pitchFamily="2" charset="-78"/>
                <a:sym typeface="Wingdings 2"/>
              </a:rPr>
              <a:t> </a:t>
            </a:r>
            <a:r>
              <a:rPr lang="fa-IR" dirty="0" smtClean="0">
                <a:cs typeface="B Mitra" panose="00000400000000000000" pitchFamily="2" charset="-78"/>
              </a:rPr>
              <a:t>بر </a:t>
            </a:r>
            <a:r>
              <a:rPr lang="fa-IR" dirty="0">
                <a:cs typeface="B Mitra" panose="00000400000000000000" pitchFamily="2" charset="-78"/>
              </a:rPr>
              <a:t>روي ظروف </a:t>
            </a:r>
            <a:r>
              <a:rPr lang="fa-IR" dirty="0" smtClean="0">
                <a:cs typeface="B Mitra" panose="00000400000000000000" pitchFamily="2" charset="-78"/>
              </a:rPr>
              <a:t>بسته </a:t>
            </a:r>
            <a:r>
              <a:rPr lang="fa-IR" dirty="0">
                <a:cs typeface="B Mitra" panose="00000400000000000000" pitchFamily="2" charset="-78"/>
              </a:rPr>
              <a:t>بندي روغن بايد مشخصات شامل نام تجارتي </a:t>
            </a:r>
            <a:r>
              <a:rPr lang="fa-IR" dirty="0" smtClean="0">
                <a:cs typeface="B Mitra" panose="00000400000000000000" pitchFamily="2" charset="-78"/>
              </a:rPr>
              <a:t>كالا، </a:t>
            </a:r>
            <a:r>
              <a:rPr lang="fa-IR" dirty="0">
                <a:cs typeface="B Mitra" panose="00000400000000000000" pitchFamily="2" charset="-78"/>
              </a:rPr>
              <a:t>نوع فرآ </a:t>
            </a:r>
            <a:r>
              <a:rPr lang="fa-IR" dirty="0" smtClean="0">
                <a:cs typeface="B Mitra" panose="00000400000000000000" pitchFamily="2" charset="-78"/>
              </a:rPr>
              <a:t>ورده، شماره </a:t>
            </a:r>
            <a:r>
              <a:rPr lang="fa-IR" dirty="0">
                <a:cs typeface="B Mitra" panose="00000400000000000000" pitchFamily="2" charset="-78"/>
              </a:rPr>
              <a:t>پروانه ساخت وزارت </a:t>
            </a:r>
            <a:r>
              <a:rPr lang="fa-IR" dirty="0" smtClean="0">
                <a:cs typeface="B Mitra" panose="00000400000000000000" pitchFamily="2" charset="-78"/>
              </a:rPr>
              <a:t>بهداشت، </a:t>
            </a:r>
            <a:r>
              <a:rPr lang="fa-IR" dirty="0">
                <a:cs typeface="B Mitra" panose="00000400000000000000" pitchFamily="2" charset="-78"/>
              </a:rPr>
              <a:t>نام شركت سازنده و آدرس </a:t>
            </a:r>
            <a:r>
              <a:rPr lang="fa-IR" dirty="0" smtClean="0">
                <a:cs typeface="B Mitra" panose="00000400000000000000" pitchFamily="2" charset="-78"/>
              </a:rPr>
              <a:t>آن، </a:t>
            </a:r>
            <a:r>
              <a:rPr lang="fa-IR" dirty="0">
                <a:cs typeface="B Mitra" panose="00000400000000000000" pitchFamily="2" charset="-78"/>
              </a:rPr>
              <a:t>شرايط نگهداري </a:t>
            </a:r>
            <a:r>
              <a:rPr lang="fa-IR" dirty="0" smtClean="0">
                <a:cs typeface="B Mitra" panose="00000400000000000000" pitchFamily="2" charset="-78"/>
              </a:rPr>
              <a:t>و مصرف</a:t>
            </a:r>
            <a:r>
              <a:rPr lang="fa-IR" dirty="0">
                <a:cs typeface="B Mitra" panose="00000400000000000000" pitchFamily="2" charset="-78"/>
              </a:rPr>
              <a:t>، تاريخ توليد و تاريخ انقضا درج شده </a:t>
            </a:r>
            <a:r>
              <a:rPr lang="fa-IR" dirty="0" smtClean="0">
                <a:cs typeface="B Mitra" panose="00000400000000000000" pitchFamily="2" charset="-78"/>
              </a:rPr>
              <a:t>باشد. </a:t>
            </a:r>
          </a:p>
          <a:p>
            <a:pPr algn="just">
              <a:lnSpc>
                <a:spcPct val="200000"/>
              </a:lnSpc>
            </a:pPr>
            <a:endParaRPr lang="fa-IR" sz="800" dirty="0" smtClean="0">
              <a:cs typeface="B Mitra" panose="00000400000000000000" pitchFamily="2" charset="-78"/>
            </a:endParaRPr>
          </a:p>
          <a:p>
            <a:pPr algn="just">
              <a:lnSpc>
                <a:spcPct val="200000"/>
              </a:lnSpc>
            </a:pPr>
            <a:r>
              <a:rPr lang="fa-IR" b="1" dirty="0" smtClean="0">
                <a:solidFill>
                  <a:srgbClr val="FF0000"/>
                </a:solidFill>
                <a:cs typeface="B Mitra" panose="00000400000000000000" pitchFamily="2" charset="-78"/>
                <a:sym typeface="Wingdings 2"/>
              </a:rPr>
              <a:t></a:t>
            </a:r>
            <a:r>
              <a:rPr lang="fa-IR" dirty="0" smtClean="0">
                <a:sym typeface="Wingdings 2"/>
              </a:rPr>
              <a:t> </a:t>
            </a:r>
            <a:r>
              <a:rPr lang="fa-IR" dirty="0" smtClean="0">
                <a:cs typeface="B Mitra" panose="00000400000000000000" pitchFamily="2" charset="-78"/>
              </a:rPr>
              <a:t>در </a:t>
            </a:r>
            <a:r>
              <a:rPr lang="fa-IR" dirty="0">
                <a:cs typeface="B Mitra" panose="00000400000000000000" pitchFamily="2" charset="-78"/>
              </a:rPr>
              <a:t>هنگام خريد روغن بايد </a:t>
            </a:r>
            <a:r>
              <a:rPr lang="fa-IR" dirty="0" smtClean="0">
                <a:cs typeface="B Mitra" panose="00000400000000000000" pitchFamily="2" charset="-78"/>
              </a:rPr>
              <a:t>دقت كرد </a:t>
            </a:r>
            <a:r>
              <a:rPr lang="fa-IR" dirty="0">
                <a:cs typeface="B Mitra" panose="00000400000000000000" pitchFamily="2" charset="-78"/>
              </a:rPr>
              <a:t>كه مشخصات ضروري بر روي بسته بندي نوشته شده </a:t>
            </a:r>
            <a:r>
              <a:rPr lang="fa-IR" dirty="0" smtClean="0">
                <a:cs typeface="B Mitra" panose="00000400000000000000" pitchFamily="2" charset="-78"/>
              </a:rPr>
              <a:t>باشد. </a:t>
            </a:r>
            <a:r>
              <a:rPr lang="fa-IR" dirty="0">
                <a:cs typeface="B Mitra" panose="00000400000000000000" pitchFamily="2" charset="-78"/>
              </a:rPr>
              <a:t>هر چه ميزان </a:t>
            </a:r>
            <a:r>
              <a:rPr lang="fa-IR" dirty="0" smtClean="0">
                <a:cs typeface="B Mitra" panose="00000400000000000000" pitchFamily="2" charset="-78"/>
              </a:rPr>
              <a:t>اسيدهاي چرب </a:t>
            </a:r>
            <a:r>
              <a:rPr lang="fa-IR" dirty="0">
                <a:cs typeface="B Mitra" panose="00000400000000000000" pitchFamily="2" charset="-78"/>
              </a:rPr>
              <a:t>اشباع و اسيدهاي چرب ترانس روغن نباتي جامد كمتر باشد روغن مذكور بهتر </a:t>
            </a:r>
            <a:r>
              <a:rPr lang="fa-IR" dirty="0" smtClean="0">
                <a:cs typeface="B Mitra" panose="00000400000000000000" pitchFamily="2" charset="-78"/>
              </a:rPr>
              <a:t>و براي </a:t>
            </a:r>
            <a:r>
              <a:rPr lang="fa-IR" dirty="0">
                <a:cs typeface="B Mitra" panose="00000400000000000000" pitchFamily="2" charset="-78"/>
              </a:rPr>
              <a:t>استفاده </a:t>
            </a:r>
            <a:r>
              <a:rPr lang="fa-IR" dirty="0" smtClean="0">
                <a:cs typeface="B Mitra" panose="00000400000000000000" pitchFamily="2" charset="-78"/>
              </a:rPr>
              <a:t>سالم </a:t>
            </a:r>
            <a:r>
              <a:rPr lang="fa-IR" dirty="0">
                <a:cs typeface="B Mitra" panose="00000400000000000000" pitchFamily="2" charset="-78"/>
              </a:rPr>
              <a:t>تر است. </a:t>
            </a:r>
            <a:endParaRPr lang="fa-IR" dirty="0" smtClean="0">
              <a:cs typeface="B Mitra" panose="00000400000000000000" pitchFamily="2" charset="-78"/>
            </a:endParaRPr>
          </a:p>
          <a:p>
            <a:pPr algn="just">
              <a:lnSpc>
                <a:spcPct val="200000"/>
              </a:lnSpc>
            </a:pPr>
            <a:endParaRPr lang="fa-IR" sz="800" dirty="0">
              <a:cs typeface="B Mitra" panose="00000400000000000000" pitchFamily="2" charset="-78"/>
            </a:endParaRPr>
          </a:p>
          <a:p>
            <a:pPr algn="just">
              <a:lnSpc>
                <a:spcPct val="200000"/>
              </a:lnSpc>
            </a:pPr>
            <a:r>
              <a:rPr lang="fa-IR" b="1" dirty="0">
                <a:solidFill>
                  <a:srgbClr val="FF0000"/>
                </a:solidFill>
                <a:cs typeface="B Mitra" panose="00000400000000000000" pitchFamily="2" charset="-78"/>
                <a:sym typeface="Wingdings 2"/>
              </a:rPr>
              <a:t></a:t>
            </a:r>
            <a:r>
              <a:rPr lang="fa-IR" dirty="0" smtClean="0">
                <a:sym typeface="Wingdings 2"/>
              </a:rPr>
              <a:t> </a:t>
            </a:r>
            <a:r>
              <a:rPr lang="fa-IR" dirty="0" smtClean="0">
                <a:cs typeface="B Mitra" panose="00000400000000000000" pitchFamily="2" charset="-78"/>
              </a:rPr>
              <a:t>روغن </a:t>
            </a:r>
            <a:r>
              <a:rPr lang="fa-IR" dirty="0">
                <a:cs typeface="B Mitra" panose="00000400000000000000" pitchFamily="2" charset="-78"/>
              </a:rPr>
              <a:t>هاي نباتي مايع به طور طبيعي كلسترول </a:t>
            </a:r>
            <a:r>
              <a:rPr lang="fa-IR" dirty="0" smtClean="0">
                <a:cs typeface="B Mitra" panose="00000400000000000000" pitchFamily="2" charset="-78"/>
              </a:rPr>
              <a:t>ندارند. بنابراين </a:t>
            </a:r>
            <a:r>
              <a:rPr lang="fa-IR" dirty="0">
                <a:cs typeface="B Mitra" panose="00000400000000000000" pitchFamily="2" charset="-78"/>
              </a:rPr>
              <a:t>ذكر جمله </a:t>
            </a:r>
            <a:r>
              <a:rPr lang="fa-IR" dirty="0" smtClean="0">
                <a:cs typeface="B Mitra" panose="00000400000000000000" pitchFamily="2" charset="-78"/>
              </a:rPr>
              <a:t>بدون كلسترول </a:t>
            </a:r>
            <a:r>
              <a:rPr lang="fa-IR" dirty="0">
                <a:cs typeface="B Mitra" panose="00000400000000000000" pitchFamily="2" charset="-78"/>
              </a:rPr>
              <a:t>در بسته بندي اين روغن ها كه توسط بعضي از شركت هاي توليدي درج مي </a:t>
            </a:r>
            <a:r>
              <a:rPr lang="fa-IR" dirty="0" smtClean="0">
                <a:cs typeface="B Mitra" panose="00000400000000000000" pitchFamily="2" charset="-78"/>
              </a:rPr>
              <a:t>شود مسأله </a:t>
            </a:r>
            <a:r>
              <a:rPr lang="fa-IR" dirty="0">
                <a:cs typeface="B Mitra" panose="00000400000000000000" pitchFamily="2" charset="-78"/>
              </a:rPr>
              <a:t>بديهي است و ارزشي ندارد و ممكن است به </a:t>
            </a:r>
            <a:r>
              <a:rPr lang="fa-IR" dirty="0" smtClean="0">
                <a:cs typeface="B Mitra" panose="00000400000000000000" pitchFamily="2" charset="-78"/>
              </a:rPr>
              <a:t>مصرف </a:t>
            </a:r>
            <a:r>
              <a:rPr lang="fa-IR" dirty="0">
                <a:cs typeface="B Mitra" panose="00000400000000000000" pitchFamily="2" charset="-78"/>
              </a:rPr>
              <a:t>كننده القا كند كه </a:t>
            </a:r>
            <a:r>
              <a:rPr lang="fa-IR" dirty="0" smtClean="0">
                <a:cs typeface="B Mitra" panose="00000400000000000000" pitchFamily="2" charset="-78"/>
              </a:rPr>
              <a:t>ساير روغن </a:t>
            </a:r>
            <a:r>
              <a:rPr lang="fa-IR" dirty="0">
                <a:cs typeface="B Mitra" panose="00000400000000000000" pitchFamily="2" charset="-78"/>
              </a:rPr>
              <a:t>هاي نباتي مايع كلسترول دارند.</a:t>
            </a: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468" y="476672"/>
            <a:ext cx="8930598" cy="5823133"/>
          </a:xfrm>
          <a:prstGeom prst="rect">
            <a:avLst/>
          </a:prstGeom>
        </p:spPr>
        <p:txBody>
          <a:bodyPr wrap="square">
            <a:spAutoFit/>
          </a:bodyPr>
          <a:lstStyle/>
          <a:p>
            <a:pPr algn="just">
              <a:lnSpc>
                <a:spcPct val="140000"/>
              </a:lnSpc>
              <a:spcBef>
                <a:spcPct val="20000"/>
              </a:spcBef>
            </a:pPr>
            <a:r>
              <a:rPr lang="fa-IR" b="1" dirty="0">
                <a:solidFill>
                  <a:srgbClr val="00B0F0"/>
                </a:solidFill>
                <a:cs typeface="B Mitra" panose="00000400000000000000" pitchFamily="2" charset="-78"/>
              </a:rPr>
              <a:t>توصیه هایی در مورد روغن ها و چربي ها</a:t>
            </a:r>
          </a:p>
          <a:p>
            <a:pPr algn="just">
              <a:lnSpc>
                <a:spcPct val="140000"/>
              </a:lnSpc>
            </a:pPr>
            <a:endParaRPr lang="fa-IR" sz="500" b="1" dirty="0">
              <a:solidFill>
                <a:schemeClr val="tx1">
                  <a:lumMod val="95000"/>
                  <a:lumOff val="5000"/>
                </a:schemeClr>
              </a:solidFill>
              <a:cs typeface="B Mitra" panose="00000400000000000000" pitchFamily="2" charset="-78"/>
            </a:endParaRPr>
          </a:p>
          <a:p>
            <a:pPr algn="just">
              <a:lnSpc>
                <a:spcPct val="140000"/>
              </a:lnSpc>
            </a:pPr>
            <a:r>
              <a:rPr lang="fa-IR" sz="1400" b="1" dirty="0" smtClean="0">
                <a:solidFill>
                  <a:schemeClr val="tx1">
                    <a:lumMod val="95000"/>
                    <a:lumOff val="5000"/>
                  </a:schemeClr>
                </a:solidFill>
                <a:cs typeface="B Mitra" panose="00000400000000000000" pitchFamily="2" charset="-78"/>
              </a:rPr>
              <a:t>1. </a:t>
            </a:r>
            <a:r>
              <a:rPr lang="fa-IR" sz="1400" dirty="0" smtClean="0">
                <a:solidFill>
                  <a:schemeClr val="tx1">
                    <a:lumMod val="95000"/>
                    <a:lumOff val="5000"/>
                  </a:schemeClr>
                </a:solidFill>
                <a:cs typeface="B Mitra" panose="00000400000000000000" pitchFamily="2" charset="-78"/>
              </a:rPr>
              <a:t>روغن </a:t>
            </a:r>
            <a:r>
              <a:rPr lang="fa-IR" sz="1400" dirty="0">
                <a:solidFill>
                  <a:schemeClr val="tx1">
                    <a:lumMod val="95000"/>
                    <a:lumOff val="5000"/>
                  </a:schemeClr>
                </a:solidFill>
                <a:cs typeface="B Mitra" panose="00000400000000000000" pitchFamily="2" charset="-78"/>
              </a:rPr>
              <a:t>هاي مايع را در محلي تاريك، خنك و دور </a:t>
            </a:r>
            <a:r>
              <a:rPr lang="fa-IR" sz="1400" dirty="0" smtClean="0">
                <a:solidFill>
                  <a:schemeClr val="tx1">
                    <a:lumMod val="95000"/>
                    <a:lumOff val="5000"/>
                  </a:schemeClr>
                </a:solidFill>
                <a:cs typeface="B Mitra" panose="00000400000000000000" pitchFamily="2" charset="-78"/>
              </a:rPr>
              <a:t>از رطوبت </a:t>
            </a:r>
            <a:r>
              <a:rPr lang="fa-IR" sz="1400" dirty="0">
                <a:solidFill>
                  <a:schemeClr val="tx1">
                    <a:lumMod val="95000"/>
                    <a:lumOff val="5000"/>
                  </a:schemeClr>
                </a:solidFill>
                <a:cs typeface="B Mitra" panose="00000400000000000000" pitchFamily="2" charset="-78"/>
              </a:rPr>
              <a:t>نگهداري كنيد. زيرا روغن هاي مايع در </a:t>
            </a:r>
            <a:r>
              <a:rPr lang="fa-IR" sz="1400" dirty="0" smtClean="0">
                <a:solidFill>
                  <a:schemeClr val="tx1">
                    <a:lumMod val="95000"/>
                    <a:lumOff val="5000"/>
                  </a:schemeClr>
                </a:solidFill>
                <a:cs typeface="B Mitra" panose="00000400000000000000" pitchFamily="2" charset="-78"/>
              </a:rPr>
              <a:t>برابر حرارت</a:t>
            </a:r>
            <a:r>
              <a:rPr lang="fa-IR" sz="1400" dirty="0">
                <a:solidFill>
                  <a:schemeClr val="tx1">
                    <a:lumMod val="95000"/>
                    <a:lumOff val="5000"/>
                  </a:schemeClr>
                </a:solidFill>
                <a:cs typeface="B Mitra" panose="00000400000000000000" pitchFamily="2" charset="-78"/>
              </a:rPr>
              <a:t>، رطوبت و نور سريعاً </a:t>
            </a:r>
            <a:r>
              <a:rPr lang="fa-IR" sz="1400" dirty="0" smtClean="0">
                <a:solidFill>
                  <a:schemeClr val="tx1">
                    <a:lumMod val="95000"/>
                    <a:lumOff val="5000"/>
                  </a:schemeClr>
                </a:solidFill>
                <a:cs typeface="B Mitra" panose="00000400000000000000" pitchFamily="2" charset="-78"/>
              </a:rPr>
              <a:t>تجزيه مي </a:t>
            </a:r>
            <a:r>
              <a:rPr lang="fa-IR" sz="1400" dirty="0">
                <a:solidFill>
                  <a:schemeClr val="tx1">
                    <a:lumMod val="95000"/>
                    <a:lumOff val="5000"/>
                  </a:schemeClr>
                </a:solidFill>
                <a:cs typeface="B Mitra" panose="00000400000000000000" pitchFamily="2" charset="-78"/>
              </a:rPr>
              <a:t>شوند و مواد </a:t>
            </a:r>
            <a:r>
              <a:rPr lang="fa-IR" sz="1400" dirty="0" smtClean="0">
                <a:solidFill>
                  <a:schemeClr val="tx1">
                    <a:lumMod val="95000"/>
                    <a:lumOff val="5000"/>
                  </a:schemeClr>
                </a:solidFill>
                <a:cs typeface="B Mitra" panose="00000400000000000000" pitchFamily="2" charset="-78"/>
              </a:rPr>
              <a:t>مضر در </a:t>
            </a:r>
            <a:r>
              <a:rPr lang="fa-IR" sz="1400" dirty="0">
                <a:solidFill>
                  <a:schemeClr val="tx1">
                    <a:lumMod val="95000"/>
                    <a:lumOff val="5000"/>
                  </a:schemeClr>
                </a:solidFill>
                <a:cs typeface="B Mitra" panose="00000400000000000000" pitchFamily="2" charset="-78"/>
              </a:rPr>
              <a:t>آن ها توليد مي گردد</a:t>
            </a:r>
            <a:r>
              <a:rPr lang="fa-IR" sz="1400" dirty="0" smtClean="0">
                <a:solidFill>
                  <a:schemeClr val="tx1">
                    <a:lumMod val="95000"/>
                    <a:lumOff val="5000"/>
                  </a:schemeClr>
                </a:solidFill>
                <a:cs typeface="B Mitra" panose="00000400000000000000" pitchFamily="2" charset="-78"/>
              </a:rPr>
              <a:t>.</a:t>
            </a:r>
          </a:p>
          <a:p>
            <a:pPr algn="just">
              <a:lnSpc>
                <a:spcPct val="140000"/>
              </a:lnSpc>
            </a:pPr>
            <a:endParaRPr lang="fa-IR" sz="1400" dirty="0">
              <a:solidFill>
                <a:schemeClr val="tx1">
                  <a:lumMod val="95000"/>
                  <a:lumOff val="5000"/>
                </a:schemeClr>
              </a:solidFill>
              <a:cs typeface="B Mitra" panose="00000400000000000000" pitchFamily="2" charset="-78"/>
            </a:endParaRPr>
          </a:p>
          <a:p>
            <a:pPr algn="just">
              <a:lnSpc>
                <a:spcPct val="140000"/>
              </a:lnSpc>
            </a:pPr>
            <a:r>
              <a:rPr lang="fa-IR" sz="1400" b="1" dirty="0">
                <a:solidFill>
                  <a:schemeClr val="tx1">
                    <a:lumMod val="95000"/>
                    <a:lumOff val="5000"/>
                  </a:schemeClr>
                </a:solidFill>
                <a:cs typeface="B Mitra" panose="00000400000000000000" pitchFamily="2" charset="-78"/>
              </a:rPr>
              <a:t>2. </a:t>
            </a:r>
            <a:r>
              <a:rPr lang="fa-IR" sz="1400" dirty="0">
                <a:solidFill>
                  <a:schemeClr val="tx1">
                    <a:lumMod val="95000"/>
                    <a:lumOff val="5000"/>
                  </a:schemeClr>
                </a:solidFill>
                <a:cs typeface="B Mitra" panose="00000400000000000000" pitchFamily="2" charset="-78"/>
              </a:rPr>
              <a:t>روغني را كه يك بار از آن استفاده كرده ايد مانند روغن باقيمانده از سرخ كردن و روغن اضافه غذاها را هيچگاه به ظرف اصلي </a:t>
            </a:r>
            <a:r>
              <a:rPr lang="fa-IR" sz="1400" dirty="0" smtClean="0">
                <a:solidFill>
                  <a:schemeClr val="tx1">
                    <a:lumMod val="95000"/>
                    <a:lumOff val="5000"/>
                  </a:schemeClr>
                </a:solidFill>
                <a:cs typeface="B Mitra" panose="00000400000000000000" pitchFamily="2" charset="-78"/>
              </a:rPr>
              <a:t>برنگردانيد.</a:t>
            </a:r>
          </a:p>
          <a:p>
            <a:pPr algn="just">
              <a:lnSpc>
                <a:spcPct val="140000"/>
              </a:lnSpc>
            </a:pPr>
            <a:endParaRPr lang="fa-IR" sz="1400" dirty="0">
              <a:solidFill>
                <a:schemeClr val="tx1">
                  <a:lumMod val="95000"/>
                  <a:lumOff val="5000"/>
                </a:schemeClr>
              </a:solidFill>
              <a:cs typeface="B Mitra" panose="00000400000000000000" pitchFamily="2" charset="-78"/>
            </a:endParaRPr>
          </a:p>
          <a:p>
            <a:pPr algn="just">
              <a:lnSpc>
                <a:spcPct val="140000"/>
              </a:lnSpc>
            </a:pPr>
            <a:r>
              <a:rPr lang="fa-IR" sz="1400" b="1" dirty="0">
                <a:solidFill>
                  <a:schemeClr val="tx1">
                    <a:lumMod val="95000"/>
                    <a:lumOff val="5000"/>
                  </a:schemeClr>
                </a:solidFill>
                <a:cs typeface="B Mitra" panose="00000400000000000000" pitchFamily="2" charset="-78"/>
              </a:rPr>
              <a:t>3. </a:t>
            </a:r>
            <a:r>
              <a:rPr lang="fa-IR" sz="1400" dirty="0">
                <a:solidFill>
                  <a:schemeClr val="tx1">
                    <a:lumMod val="95000"/>
                    <a:lumOff val="5000"/>
                  </a:schemeClr>
                </a:solidFill>
                <a:cs typeface="B Mitra" panose="00000400000000000000" pitchFamily="2" charset="-78"/>
              </a:rPr>
              <a:t>از روغن هاي مايع مخصوص پخت و پز براي سرخ كردن استفاده </a:t>
            </a:r>
            <a:r>
              <a:rPr lang="fa-IR" sz="1400" dirty="0" smtClean="0">
                <a:solidFill>
                  <a:schemeClr val="tx1">
                    <a:lumMod val="95000"/>
                    <a:lumOff val="5000"/>
                  </a:schemeClr>
                </a:solidFill>
                <a:cs typeface="B Mitra" panose="00000400000000000000" pitchFamily="2" charset="-78"/>
              </a:rPr>
              <a:t>نكنيد؛ چون </a:t>
            </a:r>
            <a:r>
              <a:rPr lang="fa-IR" sz="1400" dirty="0">
                <a:solidFill>
                  <a:schemeClr val="tx1">
                    <a:lumMod val="95000"/>
                    <a:lumOff val="5000"/>
                  </a:schemeClr>
                </a:solidFill>
                <a:cs typeface="B Mitra" panose="00000400000000000000" pitchFamily="2" charset="-78"/>
              </a:rPr>
              <a:t>اين روغن ها نسبت به </a:t>
            </a:r>
            <a:r>
              <a:rPr lang="fa-IR" sz="1400" dirty="0" smtClean="0">
                <a:solidFill>
                  <a:schemeClr val="tx1">
                    <a:lumMod val="95000"/>
                    <a:lumOff val="5000"/>
                  </a:schemeClr>
                </a:solidFill>
                <a:cs typeface="B Mitra" panose="00000400000000000000" pitchFamily="2" charset="-78"/>
              </a:rPr>
              <a:t>حرارتهاي </a:t>
            </a:r>
            <a:r>
              <a:rPr lang="fa-IR" sz="1400" dirty="0">
                <a:solidFill>
                  <a:schemeClr val="tx1">
                    <a:lumMod val="95000"/>
                    <a:lumOff val="5000"/>
                  </a:schemeClr>
                </a:solidFill>
                <a:cs typeface="B Mitra" panose="00000400000000000000" pitchFamily="2" charset="-78"/>
              </a:rPr>
              <a:t>بالا مقاوم نمي باشند و در آن ها مواد سرطان زا توليد مي شود</a:t>
            </a:r>
            <a:r>
              <a:rPr lang="fa-IR" sz="1400" dirty="0" smtClean="0">
                <a:solidFill>
                  <a:schemeClr val="tx1">
                    <a:lumMod val="95000"/>
                    <a:lumOff val="5000"/>
                  </a:schemeClr>
                </a:solidFill>
                <a:cs typeface="B Mitra" panose="00000400000000000000" pitchFamily="2" charset="-78"/>
              </a:rPr>
              <a:t>.</a:t>
            </a:r>
          </a:p>
          <a:p>
            <a:pPr algn="just">
              <a:lnSpc>
                <a:spcPct val="140000"/>
              </a:lnSpc>
            </a:pPr>
            <a:endParaRPr lang="fa-IR" sz="1200" dirty="0">
              <a:solidFill>
                <a:schemeClr val="tx1">
                  <a:lumMod val="95000"/>
                  <a:lumOff val="5000"/>
                </a:schemeClr>
              </a:solidFill>
              <a:cs typeface="B Mitra" panose="00000400000000000000" pitchFamily="2" charset="-78"/>
            </a:endParaRPr>
          </a:p>
          <a:p>
            <a:pPr algn="just">
              <a:lnSpc>
                <a:spcPct val="140000"/>
              </a:lnSpc>
            </a:pPr>
            <a:r>
              <a:rPr lang="fa-IR" sz="1400" b="1" dirty="0">
                <a:solidFill>
                  <a:schemeClr val="tx1">
                    <a:lumMod val="95000"/>
                    <a:lumOff val="5000"/>
                  </a:schemeClr>
                </a:solidFill>
                <a:cs typeface="B Mitra" panose="00000400000000000000" pitchFamily="2" charset="-78"/>
              </a:rPr>
              <a:t>4. </a:t>
            </a:r>
            <a:r>
              <a:rPr lang="fa-IR" sz="1400" dirty="0">
                <a:solidFill>
                  <a:schemeClr val="tx1">
                    <a:lumMod val="95000"/>
                    <a:lumOff val="5000"/>
                  </a:schemeClr>
                </a:solidFill>
                <a:cs typeface="B Mitra" panose="00000400000000000000" pitchFamily="2" charset="-78"/>
              </a:rPr>
              <a:t>براي سرخ كر دن از روغن مايع مخصوص سرخ كردن استفاده كنيد كه در مقابل حرارت مقاوم است. البته بهتر است تا حد امكان از سرخ كردن غذاها بپرهيزيد</a:t>
            </a:r>
            <a:r>
              <a:rPr lang="fa-IR" sz="1400" dirty="0" smtClean="0">
                <a:solidFill>
                  <a:schemeClr val="tx1">
                    <a:lumMod val="95000"/>
                    <a:lumOff val="5000"/>
                  </a:schemeClr>
                </a:solidFill>
                <a:cs typeface="B Mitra" panose="00000400000000000000" pitchFamily="2" charset="-78"/>
              </a:rPr>
              <a:t>.</a:t>
            </a:r>
          </a:p>
          <a:p>
            <a:pPr algn="just">
              <a:lnSpc>
                <a:spcPct val="140000"/>
              </a:lnSpc>
            </a:pPr>
            <a:endParaRPr lang="fa-IR" sz="1200" dirty="0">
              <a:solidFill>
                <a:schemeClr val="tx1">
                  <a:lumMod val="95000"/>
                  <a:lumOff val="5000"/>
                </a:schemeClr>
              </a:solidFill>
              <a:cs typeface="B Mitra" panose="00000400000000000000" pitchFamily="2" charset="-78"/>
            </a:endParaRPr>
          </a:p>
          <a:p>
            <a:pPr algn="just">
              <a:lnSpc>
                <a:spcPct val="140000"/>
              </a:lnSpc>
            </a:pPr>
            <a:endParaRPr lang="fa-IR" sz="700" dirty="0">
              <a:solidFill>
                <a:schemeClr val="tx1">
                  <a:lumMod val="95000"/>
                  <a:lumOff val="5000"/>
                </a:schemeClr>
              </a:solidFill>
              <a:cs typeface="B Mitra" panose="00000400000000000000" pitchFamily="2" charset="-78"/>
            </a:endParaRPr>
          </a:p>
          <a:p>
            <a:pPr algn="just">
              <a:lnSpc>
                <a:spcPct val="140000"/>
              </a:lnSpc>
            </a:pPr>
            <a:r>
              <a:rPr lang="fa-IR" sz="1400" b="1" dirty="0" smtClean="0">
                <a:solidFill>
                  <a:schemeClr val="tx1">
                    <a:lumMod val="95000"/>
                    <a:lumOff val="5000"/>
                  </a:schemeClr>
                </a:solidFill>
                <a:cs typeface="B Mitra" panose="00000400000000000000" pitchFamily="2" charset="-78"/>
              </a:rPr>
              <a:t>5. </a:t>
            </a:r>
            <a:r>
              <a:rPr lang="fa-IR" sz="1400" dirty="0">
                <a:solidFill>
                  <a:schemeClr val="tx1">
                    <a:lumMod val="95000"/>
                    <a:lumOff val="5000"/>
                  </a:schemeClr>
                </a:solidFill>
                <a:cs typeface="B Mitra" panose="00000400000000000000" pitchFamily="2" charset="-78"/>
              </a:rPr>
              <a:t>به جاي مصرف سس هاي چرب مثل مايونز از آبليمو، آبغوره، سركه و روغن زيتون استفاده كنيد. اگر تمايل داريد سس مايونز مصرف كنيد به نصف ليوان ماست، </a:t>
            </a:r>
            <a:r>
              <a:rPr lang="fa-IR" sz="1400" u="sng" dirty="0" smtClean="0">
                <a:solidFill>
                  <a:schemeClr val="tx1">
                    <a:lumMod val="95000"/>
                    <a:lumOff val="5000"/>
                  </a:schemeClr>
                </a:solidFill>
                <a:cs typeface="B Mitra" panose="00000400000000000000" pitchFamily="2" charset="-78"/>
              </a:rPr>
              <a:t>1</a:t>
            </a:r>
            <a:r>
              <a:rPr lang="fa-IR" sz="1400" dirty="0" smtClean="0">
                <a:solidFill>
                  <a:schemeClr val="tx1">
                    <a:lumMod val="95000"/>
                    <a:lumOff val="5000"/>
                  </a:schemeClr>
                </a:solidFill>
                <a:cs typeface="B Mitra" panose="00000400000000000000" pitchFamily="2" charset="-78"/>
              </a:rPr>
              <a:t> قاشق </a:t>
            </a:r>
            <a:r>
              <a:rPr lang="fa-IR" sz="1400" dirty="0">
                <a:solidFill>
                  <a:schemeClr val="tx1">
                    <a:lumMod val="95000"/>
                    <a:lumOff val="5000"/>
                  </a:schemeClr>
                </a:solidFill>
                <a:cs typeface="B Mitra" panose="00000400000000000000" pitchFamily="2" charset="-78"/>
              </a:rPr>
              <a:t>مرباخوري سس، كمي سركه يا آبليمو و ادويه و نمك طعام اضافه كنيد. </a:t>
            </a:r>
            <a:endParaRPr lang="fa-IR" sz="1400" dirty="0" smtClean="0">
              <a:solidFill>
                <a:schemeClr val="tx1">
                  <a:lumMod val="95000"/>
                  <a:lumOff val="5000"/>
                </a:schemeClr>
              </a:solidFill>
              <a:cs typeface="B Mitra" panose="00000400000000000000" pitchFamily="2" charset="-78"/>
            </a:endParaRPr>
          </a:p>
          <a:p>
            <a:pPr algn="just">
              <a:lnSpc>
                <a:spcPct val="140000"/>
              </a:lnSpc>
            </a:pPr>
            <a:endParaRPr lang="fa-IR" sz="1000" dirty="0">
              <a:solidFill>
                <a:schemeClr val="tx1">
                  <a:lumMod val="95000"/>
                  <a:lumOff val="5000"/>
                </a:schemeClr>
              </a:solidFill>
              <a:cs typeface="B Mitra" panose="00000400000000000000" pitchFamily="2" charset="-78"/>
            </a:endParaRPr>
          </a:p>
          <a:p>
            <a:pPr algn="just">
              <a:lnSpc>
                <a:spcPct val="140000"/>
              </a:lnSpc>
            </a:pPr>
            <a:r>
              <a:rPr lang="fa-IR" sz="1400" b="1" dirty="0" smtClean="0">
                <a:solidFill>
                  <a:schemeClr val="tx1">
                    <a:lumMod val="95000"/>
                    <a:lumOff val="5000"/>
                  </a:schemeClr>
                </a:solidFill>
                <a:cs typeface="B Mitra" panose="00000400000000000000" pitchFamily="2" charset="-78"/>
              </a:rPr>
              <a:t>6. </a:t>
            </a:r>
            <a:r>
              <a:rPr lang="fa-IR" sz="1400" dirty="0">
                <a:solidFill>
                  <a:schemeClr val="tx1">
                    <a:lumMod val="95000"/>
                    <a:lumOff val="5000"/>
                  </a:schemeClr>
                </a:solidFill>
                <a:cs typeface="B Mitra" panose="00000400000000000000" pitchFamily="2" charset="-78"/>
              </a:rPr>
              <a:t>مغزها و دانه </a:t>
            </a:r>
            <a:r>
              <a:rPr lang="fa-IR" sz="1400" dirty="0" smtClean="0">
                <a:solidFill>
                  <a:schemeClr val="tx1">
                    <a:lumMod val="95000"/>
                    <a:lumOff val="5000"/>
                  </a:schemeClr>
                </a:solidFill>
                <a:cs typeface="B Mitra" panose="00000400000000000000" pitchFamily="2" charset="-78"/>
              </a:rPr>
              <a:t>ها </a:t>
            </a:r>
            <a:r>
              <a:rPr lang="fa-IR" sz="1400" dirty="0">
                <a:solidFill>
                  <a:schemeClr val="tx1">
                    <a:lumMod val="95000"/>
                    <a:lumOff val="5000"/>
                  </a:schemeClr>
                </a:solidFill>
                <a:cs typeface="B Mitra" panose="00000400000000000000" pitchFamily="2" charset="-78"/>
              </a:rPr>
              <a:t>بسيار زود دچار كپك زدگي مي شوند. اگر در فصول فراواني، بعضي از مغزها و دانه ها را با قيمت مناسب تهيه مي كنيد (مثل هسته زردآلو، تخمه خربزه يا كدو و يا آفتابگردان)، آن ها در محل خنك و دور از رطوبت و نور نگهداري نمائيد و مواظب باشيد كه دچار كپك زدگي نشوند. كپك زدگي هر نوع ماده اي خطرناك است زيرا سم توليدي كپك به مرور در بدن تجمع مي يابد و سبب بروز بيماريهاي مختلف مي شود. مغزها و دانه ها حاوي چربي زيادي هستندكه از نوع چربي هاي مفيد است ولي حتماً در برنامه غذايي از مغزها به صورت خام و تفت نداده استفاده كنيد.</a:t>
            </a:r>
          </a:p>
          <a:p>
            <a:pPr algn="just">
              <a:lnSpc>
                <a:spcPct val="140000"/>
              </a:lnSpc>
            </a:pPr>
            <a:endParaRPr lang="fa-IR" sz="1400" dirty="0">
              <a:solidFill>
                <a:schemeClr val="tx1">
                  <a:lumMod val="95000"/>
                  <a:lumOff val="5000"/>
                </a:schemeClr>
              </a:solidFill>
              <a:cs typeface="B Mitra" panose="00000400000000000000" pitchFamily="2" charset="-78"/>
            </a:endParaRPr>
          </a:p>
        </p:txBody>
      </p:sp>
      <p:sp>
        <p:nvSpPr>
          <p:cNvPr id="6" name="Title 1"/>
          <p:cNvSpPr txBox="1">
            <a:spLocks/>
          </p:cNvSpPr>
          <p:nvPr/>
        </p:nvSpPr>
        <p:spPr>
          <a:xfrm>
            <a:off x="683568" y="116632"/>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endParaRPr lang="fa-IR" sz="1200" dirty="0">
              <a:solidFill>
                <a:srgbClr val="00823B"/>
              </a:solidFill>
              <a:effectLst>
                <a:glow rad="63500">
                  <a:schemeClr val="accent3">
                    <a:satMod val="175000"/>
                    <a:alpha val="40000"/>
                  </a:schemeClr>
                </a:glow>
              </a:effectLst>
              <a:cs typeface="2  Titr" panose="00000700000000000000" pitchFamily="2" charset="-78"/>
            </a:endParaRPr>
          </a:p>
        </p:txBody>
      </p:sp>
    </p:spTree>
    <p:extLst>
      <p:ext uri="{BB962C8B-B14F-4D97-AF65-F5344CB8AC3E}">
        <p14:creationId xmlns:p14="http://schemas.microsoft.com/office/powerpoint/2010/main" xmlns="" val="848015224"/>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485181"/>
            <a:ext cx="8964488" cy="5327612"/>
          </a:xfrm>
          <a:prstGeom prst="rect">
            <a:avLst/>
          </a:prstGeom>
        </p:spPr>
        <p:txBody>
          <a:bodyPr wrap="square">
            <a:spAutoFit/>
          </a:bodyPr>
          <a:lstStyle/>
          <a:p>
            <a:pPr algn="just">
              <a:lnSpc>
                <a:spcPct val="140000"/>
              </a:lnSpc>
            </a:pPr>
            <a:r>
              <a:rPr lang="fa-IR" sz="2000" b="1" dirty="0">
                <a:solidFill>
                  <a:srgbClr val="FF0000"/>
                </a:solidFill>
                <a:effectLst>
                  <a:outerShdw blurRad="38100" dist="38100" dir="2700000" algn="tl">
                    <a:srgbClr val="000000">
                      <a:alpha val="43137"/>
                    </a:srgbClr>
                  </a:outerShdw>
                </a:effectLst>
                <a:cs typeface="B Mitra" panose="00000400000000000000" pitchFamily="2" charset="-78"/>
              </a:rPr>
              <a:t>اصول صحيح مصرف انواع روغن ها</a:t>
            </a:r>
            <a:r>
              <a:rPr lang="fa-IR" sz="2000" b="1" dirty="0" smtClean="0">
                <a:solidFill>
                  <a:srgbClr val="FF0000"/>
                </a:solidFill>
                <a:effectLst>
                  <a:outerShdw blurRad="38100" dist="38100" dir="2700000" algn="tl">
                    <a:srgbClr val="000000">
                      <a:alpha val="43137"/>
                    </a:srgbClr>
                  </a:outerShdw>
                </a:effectLst>
                <a:cs typeface="B Mitra" panose="00000400000000000000" pitchFamily="2" charset="-78"/>
              </a:rPr>
              <a:t>:</a:t>
            </a:r>
          </a:p>
          <a:p>
            <a:pPr algn="just">
              <a:lnSpc>
                <a:spcPct val="140000"/>
              </a:lnSpc>
            </a:pPr>
            <a:endParaRPr lang="fa-IR" sz="500" b="1" dirty="0">
              <a:solidFill>
                <a:srgbClr val="FF0000"/>
              </a:solidFill>
              <a:effectLst>
                <a:outerShdw blurRad="38100" dist="38100" dir="2700000" algn="tl">
                  <a:srgbClr val="000000">
                    <a:alpha val="43137"/>
                  </a:srgbClr>
                </a:outerShdw>
              </a:effectLst>
              <a:cs typeface="B Mitra" panose="00000400000000000000" pitchFamily="2" charset="-78"/>
            </a:endParaRPr>
          </a:p>
          <a:p>
            <a:pPr algn="just">
              <a:lnSpc>
                <a:spcPct val="140000"/>
              </a:lnSpc>
            </a:pPr>
            <a:r>
              <a:rPr lang="fa-IR" sz="1600" dirty="0">
                <a:solidFill>
                  <a:srgbClr val="FF0000"/>
                </a:solidFill>
                <a:sym typeface="Wingdings 2"/>
              </a:rPr>
              <a:t></a:t>
            </a:r>
            <a:r>
              <a:rPr lang="fa-IR" sz="1400" dirty="0" smtClean="0">
                <a:cs typeface="B Mitra" panose="00000400000000000000" pitchFamily="2" charset="-78"/>
              </a:rPr>
              <a:t>حرارت بالا در هنگام طبخ، موجب ايجاد تركيبات شيميايي نامطلوب در روغن مي </a:t>
            </a:r>
            <a:r>
              <a:rPr lang="fa-IR" sz="1400" dirty="0">
                <a:cs typeface="B Mitra" panose="00000400000000000000" pitchFamily="2" charset="-78"/>
              </a:rPr>
              <a:t>شود. وقتي غلظت اين تركيبات زياد باشد روغن </a:t>
            </a:r>
            <a:r>
              <a:rPr lang="fa-IR" sz="1400" dirty="0" smtClean="0">
                <a:cs typeface="B Mitra" panose="00000400000000000000" pitchFamily="2" charset="-78"/>
              </a:rPr>
              <a:t>كدر، بدبو، غليظ و ناسالم مي شود. بنابراين بايد </a:t>
            </a:r>
            <a:r>
              <a:rPr lang="fa-IR" sz="1400" dirty="0">
                <a:cs typeface="B Mitra" panose="00000400000000000000" pitchFamily="2" charset="-78"/>
              </a:rPr>
              <a:t>روغن با شعله كم حرارت داده شود و </a:t>
            </a:r>
            <a:r>
              <a:rPr lang="fa-IR" sz="1400" dirty="0" smtClean="0">
                <a:cs typeface="B Mitra" panose="00000400000000000000" pitchFamily="2" charset="-78"/>
              </a:rPr>
              <a:t>از مصرف </a:t>
            </a:r>
            <a:r>
              <a:rPr lang="fa-IR" sz="1400" dirty="0">
                <a:cs typeface="B Mitra" panose="00000400000000000000" pitchFamily="2" charset="-78"/>
              </a:rPr>
              <a:t>روغن حرارت ديده پرهيز </a:t>
            </a:r>
            <a:r>
              <a:rPr lang="fa-IR" sz="1400" dirty="0" smtClean="0">
                <a:cs typeface="B Mitra" panose="00000400000000000000" pitchFamily="2" charset="-78"/>
              </a:rPr>
              <a:t>نمود. </a:t>
            </a:r>
          </a:p>
          <a:p>
            <a:pPr algn="just">
              <a:lnSpc>
                <a:spcPct val="140000"/>
              </a:lnSpc>
            </a:pPr>
            <a:endParaRPr lang="fa-IR" sz="700" dirty="0" smtClean="0">
              <a:cs typeface="B Mitra" panose="00000400000000000000" pitchFamily="2" charset="-78"/>
            </a:endParaRPr>
          </a:p>
          <a:p>
            <a:pPr algn="just">
              <a:lnSpc>
                <a:spcPct val="140000"/>
              </a:lnSpc>
            </a:pPr>
            <a:r>
              <a:rPr lang="fa-IR" sz="1600" dirty="0" smtClean="0">
                <a:solidFill>
                  <a:srgbClr val="FF0000"/>
                </a:solidFill>
                <a:sym typeface="Wingdings 2"/>
              </a:rPr>
              <a:t> </a:t>
            </a:r>
            <a:r>
              <a:rPr lang="fa-IR" sz="1400" dirty="0" smtClean="0">
                <a:cs typeface="B Mitra" panose="00000400000000000000" pitchFamily="2" charset="-78"/>
              </a:rPr>
              <a:t>روغن </a:t>
            </a:r>
            <a:r>
              <a:rPr lang="fa-IR" sz="1400" dirty="0">
                <a:cs typeface="B Mitra" panose="00000400000000000000" pitchFamily="2" charset="-78"/>
              </a:rPr>
              <a:t>مايع مخصوص سرخ كردني در مقابل حرارت پايدار است و از نقطه دود بالايي برخوردار است. اما اين بدان معني نيست كه از اين روغن چندين بار مي توان براي سرخ كردن استفاده كرد. </a:t>
            </a:r>
            <a:endParaRPr lang="fa-IR" sz="1400" dirty="0" smtClean="0">
              <a:cs typeface="B Mitra" panose="00000400000000000000" pitchFamily="2" charset="-78"/>
            </a:endParaRPr>
          </a:p>
          <a:p>
            <a:pPr algn="just">
              <a:lnSpc>
                <a:spcPct val="140000"/>
              </a:lnSpc>
            </a:pPr>
            <a:endParaRPr lang="fa-IR" sz="700" dirty="0" smtClean="0">
              <a:cs typeface="B Mitra" panose="00000400000000000000" pitchFamily="2" charset="-78"/>
            </a:endParaRPr>
          </a:p>
          <a:p>
            <a:pPr algn="just">
              <a:lnSpc>
                <a:spcPct val="140000"/>
              </a:lnSpc>
            </a:pPr>
            <a:r>
              <a:rPr lang="fa-IR" sz="1600" dirty="0" smtClean="0">
                <a:solidFill>
                  <a:srgbClr val="FF0000"/>
                </a:solidFill>
                <a:sym typeface="Wingdings 2"/>
              </a:rPr>
              <a:t> </a:t>
            </a:r>
            <a:r>
              <a:rPr lang="fa-IR" sz="1400" dirty="0">
                <a:cs typeface="B Mitra" panose="00000400000000000000" pitchFamily="2" charset="-78"/>
              </a:rPr>
              <a:t>به جاي روغن جامد از انواع روغن مايع نظير آفتابگردان، زيتون، كلزا، سويا و يا مخلوط روغن هاي مايع استفاده شود. از روغن مايع مي توان براي تهيه سالاد و پخت وپز مواد غذايي با استفاده از حرارت كم استفاده نمود. روغن مايع نسبت به حرارت، نور و هوا حساس است. روغن را بايد در ظرف درب بسته و دور از نور و حرارت نگهداري نمود.</a:t>
            </a:r>
          </a:p>
          <a:p>
            <a:pPr algn="just">
              <a:lnSpc>
                <a:spcPct val="140000"/>
              </a:lnSpc>
            </a:pPr>
            <a:endParaRPr lang="fa-IR" sz="800" dirty="0">
              <a:cs typeface="B Mitra" panose="00000400000000000000" pitchFamily="2" charset="-78"/>
            </a:endParaRPr>
          </a:p>
          <a:p>
            <a:pPr algn="just">
              <a:lnSpc>
                <a:spcPct val="140000"/>
              </a:lnSpc>
            </a:pPr>
            <a:r>
              <a:rPr lang="fa-IR" sz="1600" dirty="0" smtClean="0">
                <a:solidFill>
                  <a:srgbClr val="FF0000"/>
                </a:solidFill>
                <a:sym typeface="Wingdings 2"/>
              </a:rPr>
              <a:t> </a:t>
            </a:r>
            <a:r>
              <a:rPr lang="fa-IR" sz="1400" dirty="0">
                <a:cs typeface="B Mitra" panose="00000400000000000000" pitchFamily="2" charset="-78"/>
              </a:rPr>
              <a:t>همچنين روغن مايع معمولي، روغن زيتون، كره و مارگارين نسبت به حرارت مقاومت كمي دارند، بنابراين براي سرخ كردن مواد غذايي مناسب نيستند. لازم است از حرارت دادن حلب يا قوطي روغن جامد به علت ايجاد تركي بهاي سمي خودداري شود.</a:t>
            </a:r>
          </a:p>
          <a:p>
            <a:pPr algn="just">
              <a:lnSpc>
                <a:spcPct val="140000"/>
              </a:lnSpc>
            </a:pPr>
            <a:endParaRPr lang="fa-IR" sz="900" dirty="0">
              <a:cs typeface="B Mitra" panose="00000400000000000000" pitchFamily="2" charset="-78"/>
            </a:endParaRPr>
          </a:p>
          <a:p>
            <a:pPr algn="just">
              <a:lnSpc>
                <a:spcPct val="140000"/>
              </a:lnSpc>
            </a:pPr>
            <a:r>
              <a:rPr lang="fa-IR" sz="1600" dirty="0" smtClean="0">
                <a:solidFill>
                  <a:srgbClr val="FF0000"/>
                </a:solidFill>
                <a:sym typeface="Wingdings 2"/>
              </a:rPr>
              <a:t> </a:t>
            </a:r>
            <a:r>
              <a:rPr lang="fa-IR" sz="1400" dirty="0">
                <a:cs typeface="B Mitra" panose="00000400000000000000" pitchFamily="2" charset="-78"/>
              </a:rPr>
              <a:t>مناسب ترين نوع روغن براي پخت و پز روغن </a:t>
            </a:r>
            <a:r>
              <a:rPr lang="fa-IR" sz="1400" dirty="0" smtClean="0">
                <a:cs typeface="B Mitra" panose="00000400000000000000" pitchFamily="2" charset="-78"/>
              </a:rPr>
              <a:t>مايع است. براي </a:t>
            </a:r>
            <a:r>
              <a:rPr lang="fa-IR" sz="1400" dirty="0">
                <a:cs typeface="B Mitra" panose="00000400000000000000" pitchFamily="2" charset="-78"/>
              </a:rPr>
              <a:t>مصارف شيريني پزي </a:t>
            </a:r>
            <a:r>
              <a:rPr lang="fa-IR" sz="1400" dirty="0" smtClean="0">
                <a:cs typeface="B Mitra" panose="00000400000000000000" pitchFamily="2" charset="-78"/>
              </a:rPr>
              <a:t>از </a:t>
            </a:r>
            <a:r>
              <a:rPr lang="fa-IR" sz="1400" dirty="0">
                <a:cs typeface="B Mitra" panose="00000400000000000000" pitchFamily="2" charset="-78"/>
              </a:rPr>
              <a:t>روغن </a:t>
            </a:r>
            <a:r>
              <a:rPr lang="fa-IR" sz="1400" dirty="0" smtClean="0">
                <a:cs typeface="B Mitra" panose="00000400000000000000" pitchFamily="2" charset="-78"/>
              </a:rPr>
              <a:t>جامد </a:t>
            </a:r>
            <a:r>
              <a:rPr lang="fa-IR" sz="1400" dirty="0">
                <a:cs typeface="B Mitra" panose="00000400000000000000" pitchFamily="2" charset="-78"/>
              </a:rPr>
              <a:t>استفاده </a:t>
            </a:r>
            <a:r>
              <a:rPr lang="fa-IR" sz="1400" dirty="0" smtClean="0">
                <a:cs typeface="B Mitra" panose="00000400000000000000" pitchFamily="2" charset="-78"/>
              </a:rPr>
              <a:t>می کنند، </a:t>
            </a:r>
            <a:r>
              <a:rPr lang="fa-IR" sz="1400" dirty="0">
                <a:cs typeface="B Mitra" panose="00000400000000000000" pitchFamily="2" charset="-78"/>
              </a:rPr>
              <a:t>بنابراين توصيه مي شود مصرف شيريني در رژيم غذايي محدود شود چون معمولاً آن ها را با روغن جامد تهيه مي كنند.</a:t>
            </a:r>
          </a:p>
          <a:p>
            <a:pPr algn="just">
              <a:lnSpc>
                <a:spcPct val="140000"/>
              </a:lnSpc>
            </a:pPr>
            <a:endParaRPr lang="fa-IR" sz="900" dirty="0">
              <a:cs typeface="B Mitra" panose="00000400000000000000" pitchFamily="2" charset="-78"/>
            </a:endParaRPr>
          </a:p>
          <a:p>
            <a:pPr algn="just">
              <a:lnSpc>
                <a:spcPct val="140000"/>
              </a:lnSpc>
            </a:pPr>
            <a:r>
              <a:rPr lang="fa-IR" sz="1400" dirty="0">
                <a:solidFill>
                  <a:srgbClr val="FF0000"/>
                </a:solidFill>
                <a:sym typeface="Wingdings 2"/>
              </a:rPr>
              <a:t> </a:t>
            </a:r>
            <a:r>
              <a:rPr lang="fa-IR" sz="1400" dirty="0">
                <a:cs typeface="B Mitra" panose="00000400000000000000" pitchFamily="2" charset="-78"/>
              </a:rPr>
              <a:t>مصرف روغن زيتون براي موارد مختلف پخت مناسب است ولي به دليل حساس بودن به حرارت بالا نبايد براي سرخ كردن مواد غذايي از آن استفاده </a:t>
            </a:r>
            <a:r>
              <a:rPr lang="fa-IR" sz="1400" dirty="0" smtClean="0">
                <a:cs typeface="B Mitra" panose="00000400000000000000" pitchFamily="2" charset="-78"/>
              </a:rPr>
              <a:t>نمود. </a:t>
            </a:r>
            <a:r>
              <a:rPr lang="fa-IR" sz="1400" dirty="0">
                <a:cs typeface="B Mitra" panose="00000400000000000000" pitchFamily="2" charset="-78"/>
              </a:rPr>
              <a:t>ضمناً استفاده از روغن زيتون به عنوان جايگزين سس سالاد توصيه مي شود.</a:t>
            </a: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450" y="332656"/>
            <a:ext cx="8858560" cy="6297108"/>
          </a:xfrm>
          <a:prstGeom prst="rect">
            <a:avLst/>
          </a:prstGeom>
        </p:spPr>
        <p:txBody>
          <a:bodyPr wrap="square">
            <a:spAutoFit/>
          </a:bodyPr>
          <a:lstStyle/>
          <a:p>
            <a:pPr algn="just">
              <a:lnSpc>
                <a:spcPct val="180000"/>
              </a:lnSpc>
            </a:pPr>
            <a:r>
              <a:rPr lang="fa-IR" b="1" dirty="0">
                <a:solidFill>
                  <a:schemeClr val="accent6">
                    <a:lumMod val="75000"/>
                  </a:schemeClr>
                </a:solidFill>
                <a:effectLst>
                  <a:outerShdw blurRad="38100" dist="38100" dir="2700000" algn="tl">
                    <a:srgbClr val="000000">
                      <a:alpha val="43137"/>
                    </a:srgbClr>
                  </a:outerShdw>
                </a:effectLst>
                <a:cs typeface="B Mitra" panose="00000400000000000000" pitchFamily="2" charset="-78"/>
              </a:rPr>
              <a:t>روش هاي صحيح نگهداري روغن </a:t>
            </a:r>
            <a:r>
              <a:rPr lang="fa-IR" b="1" dirty="0" smtClean="0">
                <a:solidFill>
                  <a:schemeClr val="accent6">
                    <a:lumMod val="75000"/>
                  </a:schemeClr>
                </a:solidFill>
                <a:effectLst>
                  <a:outerShdw blurRad="38100" dist="38100" dir="2700000" algn="tl">
                    <a:srgbClr val="000000">
                      <a:alpha val="43137"/>
                    </a:srgbClr>
                  </a:outerShdw>
                </a:effectLst>
                <a:cs typeface="B Mitra" panose="00000400000000000000" pitchFamily="2" charset="-78"/>
              </a:rPr>
              <a:t>ها</a:t>
            </a:r>
          </a:p>
          <a:p>
            <a:pPr algn="just">
              <a:lnSpc>
                <a:spcPct val="180000"/>
              </a:lnSpc>
            </a:pPr>
            <a:endParaRPr lang="fa-IR" sz="300" b="1" dirty="0">
              <a:solidFill>
                <a:schemeClr val="accent6">
                  <a:lumMod val="75000"/>
                </a:schemeClr>
              </a:solidFill>
              <a:effectLst>
                <a:outerShdw blurRad="38100" dist="38100" dir="2700000" algn="tl">
                  <a:srgbClr val="000000">
                    <a:alpha val="43137"/>
                  </a:srgbClr>
                </a:outerShdw>
              </a:effectLst>
              <a:cs typeface="B Mitra" panose="00000400000000000000" pitchFamily="2" charset="-78"/>
            </a:endParaRPr>
          </a:p>
          <a:p>
            <a:pPr algn="just">
              <a:lnSpc>
                <a:spcPct val="120000"/>
              </a:lnSpc>
            </a:pPr>
            <a:r>
              <a:rPr lang="fa-IR" sz="1600" dirty="0">
                <a:cs typeface="B Mitra" panose="00000400000000000000" pitchFamily="2" charset="-78"/>
              </a:rPr>
              <a:t>روغن هاي نباتي موجود در بازار شامل روغن نباتي </a:t>
            </a:r>
            <a:r>
              <a:rPr lang="fa-IR" sz="1600" dirty="0" smtClean="0">
                <a:cs typeface="B Mitra" panose="00000400000000000000" pitchFamily="2" charset="-78"/>
              </a:rPr>
              <a:t>مايع، </a:t>
            </a:r>
            <a:r>
              <a:rPr lang="fa-IR" sz="1600" dirty="0">
                <a:cs typeface="B Mitra" panose="00000400000000000000" pitchFamily="2" charset="-78"/>
              </a:rPr>
              <a:t>روغن نباتي جامد هيدروژنه و </a:t>
            </a:r>
            <a:r>
              <a:rPr lang="fa-IR" sz="1600" dirty="0" smtClean="0">
                <a:cs typeface="B Mitra" panose="00000400000000000000" pitchFamily="2" charset="-78"/>
              </a:rPr>
              <a:t>روغن مخصوص </a:t>
            </a:r>
            <a:r>
              <a:rPr lang="fa-IR" sz="1600" dirty="0">
                <a:cs typeface="B Mitra" panose="00000400000000000000" pitchFamily="2" charset="-78"/>
              </a:rPr>
              <a:t>سرخ كردني مي باشند كه در وزن </a:t>
            </a:r>
            <a:endParaRPr lang="fa-IR" sz="1600" dirty="0" smtClean="0">
              <a:cs typeface="B Mitra" panose="00000400000000000000" pitchFamily="2" charset="-78"/>
            </a:endParaRPr>
          </a:p>
          <a:p>
            <a:pPr algn="just">
              <a:lnSpc>
                <a:spcPct val="120000"/>
              </a:lnSpc>
            </a:pPr>
            <a:r>
              <a:rPr lang="fa-IR" sz="1600" dirty="0" smtClean="0">
                <a:cs typeface="B Mitra" panose="00000400000000000000" pitchFamily="2" charset="-78"/>
              </a:rPr>
              <a:t>و </a:t>
            </a:r>
            <a:r>
              <a:rPr lang="fa-IR" sz="1600" dirty="0">
                <a:cs typeface="B Mitra" panose="00000400000000000000" pitchFamily="2" charset="-78"/>
              </a:rPr>
              <a:t>حجم هاي مختلف در بسته بندي هاي قوطي </a:t>
            </a:r>
            <a:r>
              <a:rPr lang="fa-IR" sz="1600" dirty="0" smtClean="0">
                <a:cs typeface="B Mitra" panose="00000400000000000000" pitchFamily="2" charset="-78"/>
              </a:rPr>
              <a:t>فلزي و </a:t>
            </a:r>
            <a:r>
              <a:rPr lang="fa-IR" sz="1600" dirty="0">
                <a:cs typeface="B Mitra" panose="00000400000000000000" pitchFamily="2" charset="-78"/>
              </a:rPr>
              <a:t>يا بطري پلي اتيلين و در مواردي شيشه اي وجود دارند كه بايد موارد ذيل را براي </a:t>
            </a:r>
            <a:r>
              <a:rPr lang="fa-IR" sz="1600" dirty="0" smtClean="0">
                <a:cs typeface="B Mitra" panose="00000400000000000000" pitchFamily="2" charset="-78"/>
              </a:rPr>
              <a:t>نگهداري آنان </a:t>
            </a:r>
            <a:r>
              <a:rPr lang="fa-IR" sz="1600" dirty="0">
                <a:cs typeface="B Mitra" panose="00000400000000000000" pitchFamily="2" charset="-78"/>
              </a:rPr>
              <a:t>رعايت نمود</a:t>
            </a:r>
            <a:r>
              <a:rPr lang="fa-IR" sz="1600" dirty="0" smtClean="0">
                <a:cs typeface="B Mitra" panose="00000400000000000000" pitchFamily="2" charset="-78"/>
              </a:rPr>
              <a:t>:</a:t>
            </a:r>
          </a:p>
          <a:p>
            <a:pPr algn="just">
              <a:lnSpc>
                <a:spcPct val="180000"/>
              </a:lnSpc>
            </a:pPr>
            <a:endParaRPr lang="fa-IR" sz="400" dirty="0">
              <a:cs typeface="B Mitra" panose="00000400000000000000" pitchFamily="2" charset="-78"/>
            </a:endParaRPr>
          </a:p>
          <a:p>
            <a:pPr algn="just">
              <a:lnSpc>
                <a:spcPct val="180000"/>
              </a:lnSpc>
            </a:pPr>
            <a:r>
              <a:rPr lang="fa-IR" sz="1600" dirty="0" smtClean="0">
                <a:cs typeface="B Mitra" panose="00000400000000000000" pitchFamily="2" charset="-78"/>
              </a:rPr>
              <a:t>1. </a:t>
            </a:r>
            <a:r>
              <a:rPr lang="fa-IR" sz="1400" dirty="0" smtClean="0">
                <a:cs typeface="B Mitra" panose="00000400000000000000" pitchFamily="2" charset="-78"/>
              </a:rPr>
              <a:t>ظروف بسته </a:t>
            </a:r>
            <a:r>
              <a:rPr lang="fa-IR" sz="1400" dirty="0">
                <a:cs typeface="B Mitra" panose="00000400000000000000" pitchFamily="2" charset="-78"/>
              </a:rPr>
              <a:t>بندي روغن بايد محكم و بي عيب باشد تا محتويات آن تا پايان مصرف به </a:t>
            </a:r>
            <a:r>
              <a:rPr lang="fa-IR" sz="1400" dirty="0" smtClean="0">
                <a:cs typeface="B Mitra" panose="00000400000000000000" pitchFamily="2" charset="-78"/>
              </a:rPr>
              <a:t>خوبي حفظ </a:t>
            </a:r>
            <a:r>
              <a:rPr lang="fa-IR" sz="1400" dirty="0">
                <a:cs typeface="B Mitra" panose="00000400000000000000" pitchFamily="2" charset="-78"/>
              </a:rPr>
              <a:t>شود</a:t>
            </a:r>
            <a:r>
              <a:rPr lang="fa-IR" sz="1400" dirty="0" smtClean="0">
                <a:cs typeface="B Mitra" panose="00000400000000000000" pitchFamily="2" charset="-78"/>
              </a:rPr>
              <a:t>.</a:t>
            </a:r>
          </a:p>
          <a:p>
            <a:pPr algn="just">
              <a:lnSpc>
                <a:spcPct val="180000"/>
              </a:lnSpc>
            </a:pPr>
            <a:endParaRPr lang="fa-IR" sz="400" dirty="0">
              <a:cs typeface="B Mitra" panose="00000400000000000000" pitchFamily="2" charset="-78"/>
            </a:endParaRPr>
          </a:p>
          <a:p>
            <a:pPr algn="just">
              <a:lnSpc>
                <a:spcPct val="180000"/>
              </a:lnSpc>
            </a:pPr>
            <a:r>
              <a:rPr lang="fa-IR" sz="1600" dirty="0">
                <a:cs typeface="B Mitra" panose="00000400000000000000" pitchFamily="2" charset="-78"/>
              </a:rPr>
              <a:t>2. </a:t>
            </a:r>
            <a:r>
              <a:rPr lang="fa-IR" sz="1400" dirty="0">
                <a:cs typeface="B Mitra" panose="00000400000000000000" pitchFamily="2" charset="-78"/>
              </a:rPr>
              <a:t>ظروف فلزي كه مانع نفوذ نور به روغن مي شوند بهتر از ظروف پلي اتيلن شفاف هستند. بطري پلي اتيلني يا شيشه اي حاوي روغن نبايد در معرض نور قرار بگيرند. زيرا نور باعث تسريع فساد روغن مي شود</a:t>
            </a:r>
            <a:r>
              <a:rPr lang="fa-IR" sz="1400" dirty="0" smtClean="0">
                <a:cs typeface="B Mitra" panose="00000400000000000000" pitchFamily="2" charset="-78"/>
              </a:rPr>
              <a:t>.</a:t>
            </a:r>
          </a:p>
          <a:p>
            <a:pPr algn="just">
              <a:lnSpc>
                <a:spcPct val="180000"/>
              </a:lnSpc>
            </a:pPr>
            <a:endParaRPr lang="fa-IR" sz="700" dirty="0">
              <a:cs typeface="B Mitra" panose="00000400000000000000" pitchFamily="2" charset="-78"/>
            </a:endParaRPr>
          </a:p>
          <a:p>
            <a:pPr algn="just">
              <a:lnSpc>
                <a:spcPct val="180000"/>
              </a:lnSpc>
            </a:pPr>
            <a:r>
              <a:rPr lang="fa-IR" sz="1600" dirty="0">
                <a:cs typeface="B Mitra" panose="00000400000000000000" pitchFamily="2" charset="-78"/>
              </a:rPr>
              <a:t>3. </a:t>
            </a:r>
            <a:r>
              <a:rPr lang="fa-IR" sz="1400" dirty="0">
                <a:cs typeface="B Mitra" panose="00000400000000000000" pitchFamily="2" charset="-78"/>
              </a:rPr>
              <a:t>مجاورت با هوا، رطوبت و فلزاتي مانند آهن و مس نيز فساد روغن را تشديد مي </a:t>
            </a:r>
            <a:r>
              <a:rPr lang="fa-IR" sz="1400" dirty="0" smtClean="0">
                <a:cs typeface="B Mitra" panose="00000400000000000000" pitchFamily="2" charset="-78"/>
              </a:rPr>
              <a:t>كند؛ بنابراين </a:t>
            </a:r>
            <a:r>
              <a:rPr lang="fa-IR" sz="1400" dirty="0">
                <a:cs typeface="B Mitra" panose="00000400000000000000" pitchFamily="2" charset="-78"/>
              </a:rPr>
              <a:t>بسته بندي روغن بايد كاملاً غير قابل نفوذ باشد. با توجه به نقش هوا، حرارت و نور در تند شدن روغن ها، روغن ها بايد در محل خشك، خنك و دور از نور نگهداري شوند. زيرا مصرف روغن هاي تند شده خطر ابتلاء به بيماري هاي قلبي عروقي و سرطان را افزايش مي دهند و به اين دليل بايد از مصرف روغن هاي تند شده خودداري نمود. حتي الامكان پس از باز كردن درب روغن، آن را در يخچال يا جاي خنك نگهداري نمايند. </a:t>
            </a:r>
            <a:endParaRPr lang="fa-IR" sz="1400" dirty="0" smtClean="0">
              <a:cs typeface="B Mitra" panose="00000400000000000000" pitchFamily="2" charset="-78"/>
            </a:endParaRPr>
          </a:p>
          <a:p>
            <a:pPr algn="just">
              <a:lnSpc>
                <a:spcPct val="180000"/>
              </a:lnSpc>
            </a:pPr>
            <a:endParaRPr lang="fa-IR" sz="600" dirty="0" smtClean="0">
              <a:cs typeface="B Mitra" panose="00000400000000000000" pitchFamily="2" charset="-78"/>
            </a:endParaRPr>
          </a:p>
          <a:p>
            <a:pPr algn="just">
              <a:lnSpc>
                <a:spcPct val="180000"/>
              </a:lnSpc>
            </a:pPr>
            <a:r>
              <a:rPr lang="fa-IR" sz="1600" dirty="0" smtClean="0">
                <a:cs typeface="B Mitra" panose="00000400000000000000" pitchFamily="2" charset="-78"/>
              </a:rPr>
              <a:t>4</a:t>
            </a:r>
            <a:r>
              <a:rPr lang="fa-IR" sz="1600" dirty="0">
                <a:cs typeface="B Mitra" panose="00000400000000000000" pitchFamily="2" charset="-78"/>
              </a:rPr>
              <a:t>. </a:t>
            </a:r>
            <a:r>
              <a:rPr lang="fa-IR" sz="1400" dirty="0">
                <a:cs typeface="B Mitra" panose="00000400000000000000" pitchFamily="2" charset="-78"/>
              </a:rPr>
              <a:t>مواد غذايي چرب مانند غذاهاي حاوي چربي فراوان، چيپس، بيسكويت و ... بايد در محل خشك و خنك و دور از نور و هوا نگهداري شود و يا در ظروف مناسب در يخچال نگهداري شوند. به طوركلي مصرف اين نوع محصولات غذايي بايد محدود باشد</a:t>
            </a:r>
            <a:r>
              <a:rPr lang="fa-IR" sz="1400" dirty="0" smtClean="0">
                <a:cs typeface="B Mitra" panose="00000400000000000000" pitchFamily="2" charset="-78"/>
              </a:rPr>
              <a:t>.</a:t>
            </a:r>
          </a:p>
          <a:p>
            <a:pPr algn="just">
              <a:lnSpc>
                <a:spcPct val="180000"/>
              </a:lnSpc>
            </a:pPr>
            <a:endParaRPr lang="fa-IR" sz="900" dirty="0">
              <a:cs typeface="B Mitra" panose="00000400000000000000" pitchFamily="2" charset="-78"/>
            </a:endParaRPr>
          </a:p>
          <a:p>
            <a:pPr algn="just">
              <a:lnSpc>
                <a:spcPct val="180000"/>
              </a:lnSpc>
            </a:pPr>
            <a:r>
              <a:rPr lang="fa-IR" sz="1600" dirty="0" smtClean="0">
                <a:cs typeface="B Mitra" panose="00000400000000000000" pitchFamily="2" charset="-78"/>
              </a:rPr>
              <a:t>5. </a:t>
            </a:r>
            <a:r>
              <a:rPr lang="fa-IR" sz="1400" dirty="0">
                <a:cs typeface="B Mitra" panose="00000400000000000000" pitchFamily="2" charset="-78"/>
              </a:rPr>
              <a:t>به منظور پيشگيري از فساد روغن ها حتي الامكان بايد روغن هاي كم حجم خريداري نمود. </a:t>
            </a:r>
            <a:r>
              <a:rPr lang="fa-IR" sz="1400" dirty="0" smtClean="0">
                <a:cs typeface="B Mitra" panose="00000400000000000000" pitchFamily="2" charset="-78"/>
              </a:rPr>
              <a:t>(</a:t>
            </a:r>
            <a:r>
              <a:rPr lang="fa-IR" sz="1400" dirty="0">
                <a:cs typeface="B Mitra" panose="00000400000000000000" pitchFamily="2" charset="-78"/>
              </a:rPr>
              <a:t>يك ليتري</a:t>
            </a:r>
            <a:r>
              <a:rPr lang="fa-IR" sz="1400" dirty="0" smtClean="0">
                <a:cs typeface="B Mitra" panose="00000400000000000000" pitchFamily="2" charset="-78"/>
              </a:rPr>
              <a:t>)</a:t>
            </a:r>
            <a:endParaRPr lang="fa-IR" sz="1400" dirty="0">
              <a:cs typeface="B Mitra" panose="00000400000000000000" pitchFamily="2" charset="-78"/>
            </a:endParaRPr>
          </a:p>
        </p:txBody>
      </p:sp>
    </p:spTree>
    <p:extLst>
      <p:ext uri="{BB962C8B-B14F-4D97-AF65-F5344CB8AC3E}">
        <p14:creationId xmlns:p14="http://schemas.microsoft.com/office/powerpoint/2010/main" xmlns="" val="2461245864"/>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471023"/>
            <a:ext cx="8878377" cy="5909310"/>
          </a:xfrm>
          <a:prstGeom prst="rect">
            <a:avLst/>
          </a:prstGeom>
        </p:spPr>
        <p:txBody>
          <a:bodyPr wrap="square">
            <a:spAutoFit/>
          </a:bodyPr>
          <a:lstStyle/>
          <a:p>
            <a:pPr algn="just">
              <a:lnSpc>
                <a:spcPct val="150000"/>
              </a:lnSpc>
            </a:pPr>
            <a:r>
              <a:rPr lang="fa-IR" sz="1700" b="1" dirty="0">
                <a:cs typeface="B Mitra" panose="00000400000000000000" pitchFamily="2" charset="-78"/>
              </a:rPr>
              <a:t>آشپزي سالم</a:t>
            </a:r>
          </a:p>
          <a:p>
            <a:pPr algn="just">
              <a:lnSpc>
                <a:spcPct val="150000"/>
              </a:lnSpc>
            </a:pPr>
            <a:r>
              <a:rPr lang="fa-IR" sz="1450" dirty="0" smtClean="0">
                <a:solidFill>
                  <a:srgbClr val="FF0000"/>
                </a:solidFill>
                <a:cs typeface="B Mitra" panose="00000400000000000000" pitchFamily="2" charset="-78"/>
                <a:sym typeface="Wingdings"/>
              </a:rPr>
              <a:t></a:t>
            </a:r>
            <a:r>
              <a:rPr lang="fa-IR" sz="1450" dirty="0" smtClean="0">
                <a:cs typeface="B Mitra" panose="00000400000000000000" pitchFamily="2" charset="-78"/>
              </a:rPr>
              <a:t>عادات غذايي </a:t>
            </a:r>
            <a:r>
              <a:rPr lang="fa-IR" sz="1450" dirty="0">
                <a:cs typeface="B Mitra" panose="00000400000000000000" pitchFamily="2" charset="-78"/>
              </a:rPr>
              <a:t>ما </a:t>
            </a:r>
            <a:r>
              <a:rPr lang="fa-IR" sz="1450" dirty="0" smtClean="0">
                <a:cs typeface="B Mitra" panose="00000400000000000000" pitchFamily="2" charset="-78"/>
              </a:rPr>
              <a:t>ريشه درشرايط اجتماعي</a:t>
            </a:r>
            <a:r>
              <a:rPr lang="fa-IR" sz="1450" dirty="0">
                <a:cs typeface="B Mitra" panose="00000400000000000000" pitchFamily="2" charset="-78"/>
              </a:rPr>
              <a:t>، </a:t>
            </a:r>
            <a:r>
              <a:rPr lang="fa-IR" sz="1450" dirty="0" smtClean="0">
                <a:cs typeface="B Mitra" panose="00000400000000000000" pitchFamily="2" charset="-78"/>
              </a:rPr>
              <a:t>اقتصادي</a:t>
            </a:r>
            <a:r>
              <a:rPr lang="fa-IR" sz="1450" dirty="0">
                <a:cs typeface="B Mitra" panose="00000400000000000000" pitchFamily="2" charset="-78"/>
              </a:rPr>
              <a:t>، </a:t>
            </a:r>
            <a:r>
              <a:rPr lang="fa-IR" sz="1450" dirty="0" smtClean="0">
                <a:cs typeface="B Mitra" panose="00000400000000000000" pitchFamily="2" charset="-78"/>
              </a:rPr>
              <a:t>فرهنگي و بسياري </a:t>
            </a:r>
            <a:r>
              <a:rPr lang="fa-IR" sz="1450" dirty="0">
                <a:cs typeface="B Mitra" panose="00000400000000000000" pitchFamily="2" charset="-78"/>
              </a:rPr>
              <a:t>عوامل </a:t>
            </a:r>
            <a:r>
              <a:rPr lang="fa-IR" sz="1450" dirty="0" smtClean="0">
                <a:cs typeface="B Mitra" panose="00000400000000000000" pitchFamily="2" charset="-78"/>
              </a:rPr>
              <a:t>ديگر دارد. بسياري </a:t>
            </a:r>
            <a:r>
              <a:rPr lang="fa-IR" sz="1450" dirty="0">
                <a:cs typeface="B Mitra" panose="00000400000000000000" pitchFamily="2" charset="-78"/>
              </a:rPr>
              <a:t>از عادات </a:t>
            </a:r>
            <a:r>
              <a:rPr lang="fa-IR" sz="1450" dirty="0" smtClean="0">
                <a:cs typeface="B Mitra" panose="00000400000000000000" pitchFamily="2" charset="-78"/>
              </a:rPr>
              <a:t>غذايي، ممكن </a:t>
            </a:r>
            <a:r>
              <a:rPr lang="fa-IR" sz="1450" dirty="0">
                <a:cs typeface="B Mitra" panose="00000400000000000000" pitchFamily="2" charset="-78"/>
              </a:rPr>
              <a:t>است </a:t>
            </a:r>
            <a:r>
              <a:rPr lang="fa-IR" sz="1450" dirty="0" smtClean="0">
                <a:cs typeface="B Mitra" panose="00000400000000000000" pitchFamily="2" charset="-78"/>
              </a:rPr>
              <a:t>نامناسب </a:t>
            </a:r>
            <a:r>
              <a:rPr lang="fa-IR" sz="1450" dirty="0">
                <a:cs typeface="B Mitra" panose="00000400000000000000" pitchFamily="2" charset="-78"/>
              </a:rPr>
              <a:t>بوده </a:t>
            </a:r>
            <a:r>
              <a:rPr lang="fa-IR" sz="1450" dirty="0" smtClean="0">
                <a:cs typeface="B Mitra" panose="00000400000000000000" pitchFamily="2" charset="-78"/>
              </a:rPr>
              <a:t>و </a:t>
            </a:r>
            <a:r>
              <a:rPr lang="fa-IR" sz="1450" dirty="0">
                <a:cs typeface="B Mitra" panose="00000400000000000000" pitchFamily="2" charset="-78"/>
              </a:rPr>
              <a:t>اثرات </a:t>
            </a:r>
            <a:endParaRPr lang="fa-IR" sz="1450" dirty="0" smtClean="0">
              <a:cs typeface="B Mitra" panose="00000400000000000000" pitchFamily="2" charset="-78"/>
            </a:endParaRPr>
          </a:p>
          <a:p>
            <a:pPr algn="just">
              <a:lnSpc>
                <a:spcPct val="150000"/>
              </a:lnSpc>
            </a:pPr>
            <a:r>
              <a:rPr lang="fa-IR" sz="1450" dirty="0" smtClean="0">
                <a:cs typeface="B Mitra" panose="00000400000000000000" pitchFamily="2" charset="-78"/>
              </a:rPr>
              <a:t>نامطلوب </a:t>
            </a:r>
            <a:r>
              <a:rPr lang="fa-IR" sz="1450" dirty="0">
                <a:cs typeface="B Mitra" panose="00000400000000000000" pitchFamily="2" charset="-78"/>
              </a:rPr>
              <a:t>و گاه </a:t>
            </a:r>
            <a:r>
              <a:rPr lang="fa-IR" sz="1450" dirty="0" smtClean="0">
                <a:cs typeface="B Mitra" panose="00000400000000000000" pitchFamily="2" charset="-78"/>
              </a:rPr>
              <a:t>غير </a:t>
            </a:r>
            <a:r>
              <a:rPr lang="fa-IR" sz="1450" dirty="0">
                <a:cs typeface="B Mitra" panose="00000400000000000000" pitchFamily="2" charset="-78"/>
              </a:rPr>
              <a:t>قابل </a:t>
            </a:r>
            <a:r>
              <a:rPr lang="fa-IR" sz="1450" dirty="0" smtClean="0">
                <a:cs typeface="B Mitra" panose="00000400000000000000" pitchFamily="2" charset="-78"/>
              </a:rPr>
              <a:t>جبراني </a:t>
            </a:r>
            <a:r>
              <a:rPr lang="fa-IR" sz="1450" dirty="0">
                <a:cs typeface="B Mitra" panose="00000400000000000000" pitchFamily="2" charset="-78"/>
              </a:rPr>
              <a:t>در سلامت ما به </a:t>
            </a:r>
            <a:r>
              <a:rPr lang="fa-IR" sz="1450" dirty="0" smtClean="0">
                <a:cs typeface="B Mitra" panose="00000400000000000000" pitchFamily="2" charset="-78"/>
              </a:rPr>
              <a:t>جا گذارد</a:t>
            </a:r>
            <a:r>
              <a:rPr lang="fa-IR" sz="1450" dirty="0">
                <a:cs typeface="B Mitra" panose="00000400000000000000" pitchFamily="2" charset="-78"/>
              </a:rPr>
              <a:t>. </a:t>
            </a:r>
            <a:r>
              <a:rPr lang="fa-IR" sz="1450" dirty="0" smtClean="0">
                <a:cs typeface="B Mitra" panose="00000400000000000000" pitchFamily="2" charset="-78"/>
              </a:rPr>
              <a:t>متاسفانه </a:t>
            </a:r>
            <a:r>
              <a:rPr lang="fa-IR" sz="1450" dirty="0">
                <a:cs typeface="B Mitra" panose="00000400000000000000" pitchFamily="2" charset="-78"/>
              </a:rPr>
              <a:t>عادات نادرست در تهيه و پخت غذا بسيار شايع است </a:t>
            </a:r>
            <a:r>
              <a:rPr lang="fa-IR" sz="1450" dirty="0" smtClean="0">
                <a:cs typeface="B Mitra" panose="00000400000000000000" pitchFamily="2" charset="-78"/>
              </a:rPr>
              <a:t>كه سرخ </a:t>
            </a:r>
            <a:r>
              <a:rPr lang="fa-IR" sz="1450" dirty="0">
                <a:cs typeface="B Mitra" panose="00000400000000000000" pitchFamily="2" charset="-78"/>
              </a:rPr>
              <a:t>كردن </a:t>
            </a:r>
            <a:r>
              <a:rPr lang="fa-IR" sz="1450" dirty="0" smtClean="0">
                <a:cs typeface="B Mitra" panose="00000400000000000000" pitchFamily="2" charset="-78"/>
              </a:rPr>
              <a:t>و افزودن </a:t>
            </a:r>
            <a:r>
              <a:rPr lang="fa-IR" sz="1450" dirty="0">
                <a:cs typeface="B Mitra" panose="00000400000000000000" pitchFamily="2" charset="-78"/>
              </a:rPr>
              <a:t>نمك زياد </a:t>
            </a:r>
            <a:endParaRPr lang="fa-IR" sz="1450" dirty="0" smtClean="0">
              <a:cs typeface="B Mitra" panose="00000400000000000000" pitchFamily="2" charset="-78"/>
            </a:endParaRPr>
          </a:p>
          <a:p>
            <a:pPr algn="just">
              <a:lnSpc>
                <a:spcPct val="150000"/>
              </a:lnSpc>
            </a:pPr>
            <a:r>
              <a:rPr lang="fa-IR" sz="1450" dirty="0" smtClean="0">
                <a:cs typeface="B Mitra" panose="00000400000000000000" pitchFamily="2" charset="-78"/>
              </a:rPr>
              <a:t>به </a:t>
            </a:r>
            <a:r>
              <a:rPr lang="fa-IR" sz="1450" dirty="0">
                <a:cs typeface="B Mitra" panose="00000400000000000000" pitchFamily="2" charset="-78"/>
              </a:rPr>
              <a:t>غذا از جمله آن ها است</a:t>
            </a:r>
            <a:r>
              <a:rPr lang="fa-IR" sz="1450" dirty="0" smtClean="0">
                <a:cs typeface="B Mitra" panose="00000400000000000000" pitchFamily="2" charset="-78"/>
              </a:rPr>
              <a:t>.</a:t>
            </a:r>
          </a:p>
          <a:p>
            <a:pPr algn="just">
              <a:lnSpc>
                <a:spcPct val="150000"/>
              </a:lnSpc>
            </a:pPr>
            <a:endParaRPr lang="fa-IR" sz="1000" dirty="0">
              <a:cs typeface="B Mitra" panose="00000400000000000000" pitchFamily="2" charset="-78"/>
            </a:endParaRPr>
          </a:p>
          <a:p>
            <a:pPr algn="just">
              <a:lnSpc>
                <a:spcPct val="150000"/>
              </a:lnSpc>
            </a:pPr>
            <a:r>
              <a:rPr lang="fa-IR" sz="1450" dirty="0" smtClean="0">
                <a:solidFill>
                  <a:srgbClr val="FF0000"/>
                </a:solidFill>
                <a:cs typeface="B Mitra" panose="00000400000000000000" pitchFamily="2" charset="-78"/>
                <a:sym typeface="Wingdings"/>
              </a:rPr>
              <a:t></a:t>
            </a:r>
            <a:r>
              <a:rPr lang="fa-IR" sz="1450" dirty="0" smtClean="0">
                <a:cs typeface="B Mitra" panose="00000400000000000000" pitchFamily="2" charset="-78"/>
              </a:rPr>
              <a:t>سرخ </a:t>
            </a:r>
            <a:r>
              <a:rPr lang="fa-IR" sz="1450" dirty="0">
                <a:cs typeface="B Mitra" panose="00000400000000000000" pitchFamily="2" charset="-78"/>
              </a:rPr>
              <a:t>كردن غذا به دو </a:t>
            </a:r>
            <a:r>
              <a:rPr lang="fa-IR" sz="1450" dirty="0" smtClean="0">
                <a:cs typeface="B Mitra" panose="00000400000000000000" pitchFamily="2" charset="-78"/>
              </a:rPr>
              <a:t>دليل </a:t>
            </a:r>
            <a:r>
              <a:rPr lang="fa-IR" sz="1450" dirty="0">
                <a:cs typeface="B Mitra" panose="00000400000000000000" pitchFamily="2" charset="-78"/>
              </a:rPr>
              <a:t>يك روش نادرست </a:t>
            </a:r>
            <a:r>
              <a:rPr lang="fa-IR" sz="1450" dirty="0" smtClean="0">
                <a:cs typeface="B Mitra" panose="00000400000000000000" pitchFamily="2" charset="-78"/>
              </a:rPr>
              <a:t>است: </a:t>
            </a:r>
            <a:r>
              <a:rPr lang="fa-IR" sz="1450" dirty="0">
                <a:cs typeface="B Mitra" panose="00000400000000000000" pitchFamily="2" charset="-78"/>
              </a:rPr>
              <a:t>اول آن كه مصرف روغن </a:t>
            </a:r>
            <a:r>
              <a:rPr lang="fa-IR" sz="1450" dirty="0" smtClean="0">
                <a:cs typeface="B Mitra" panose="00000400000000000000" pitchFamily="2" charset="-78"/>
              </a:rPr>
              <a:t>زياد به هنگام </a:t>
            </a:r>
            <a:r>
              <a:rPr lang="fa-IR" sz="1450" dirty="0">
                <a:cs typeface="B Mitra" panose="00000400000000000000" pitchFamily="2" charset="-78"/>
              </a:rPr>
              <a:t>سرخ كردن غذا موجب </a:t>
            </a:r>
            <a:r>
              <a:rPr lang="fa-IR" sz="1450" dirty="0" smtClean="0">
                <a:cs typeface="B Mitra" panose="00000400000000000000" pitchFamily="2" charset="-78"/>
              </a:rPr>
              <a:t>چاقي </a:t>
            </a:r>
            <a:r>
              <a:rPr lang="fa-IR" sz="1450" dirty="0">
                <a:cs typeface="B Mitra" panose="00000400000000000000" pitchFamily="2" charset="-78"/>
              </a:rPr>
              <a:t>و </a:t>
            </a:r>
            <a:r>
              <a:rPr lang="fa-IR" sz="1450" dirty="0" smtClean="0">
                <a:cs typeface="B Mitra" panose="00000400000000000000" pitchFamily="2" charset="-78"/>
              </a:rPr>
              <a:t>افزايش چربي </a:t>
            </a:r>
            <a:r>
              <a:rPr lang="fa-IR" sz="1450" dirty="0">
                <a:cs typeface="B Mitra" panose="00000400000000000000" pitchFamily="2" charset="-78"/>
              </a:rPr>
              <a:t>هاي نامطلوب خون شده و </a:t>
            </a:r>
            <a:r>
              <a:rPr lang="fa-IR" sz="1450" dirty="0" smtClean="0">
                <a:cs typeface="B Mitra" panose="00000400000000000000" pitchFamily="2" charset="-78"/>
              </a:rPr>
              <a:t>خطر بيماري </a:t>
            </a:r>
            <a:r>
              <a:rPr lang="fa-IR" sz="1450" dirty="0">
                <a:cs typeface="B Mitra" panose="00000400000000000000" pitchFamily="2" charset="-78"/>
              </a:rPr>
              <a:t>هاي قلبي </a:t>
            </a:r>
            <a:r>
              <a:rPr lang="fa-IR" sz="1450" dirty="0" smtClean="0">
                <a:cs typeface="B Mitra" panose="00000400000000000000" pitchFamily="2" charset="-78"/>
              </a:rPr>
              <a:t>عروقي را </a:t>
            </a:r>
            <a:r>
              <a:rPr lang="fa-IR" sz="1450" dirty="0">
                <a:cs typeface="B Mitra" panose="00000400000000000000" pitchFamily="2" charset="-78"/>
              </a:rPr>
              <a:t>افز ايش مي دهد. </a:t>
            </a:r>
            <a:r>
              <a:rPr lang="fa-IR" sz="1450" dirty="0" smtClean="0">
                <a:cs typeface="B Mitra" panose="00000400000000000000" pitchFamily="2" charset="-78"/>
              </a:rPr>
              <a:t>دوم: در </a:t>
            </a:r>
            <a:r>
              <a:rPr lang="fa-IR" sz="1450" dirty="0">
                <a:cs typeface="B Mitra" panose="00000400000000000000" pitchFamily="2" charset="-78"/>
              </a:rPr>
              <a:t>جر يان سرخ </a:t>
            </a:r>
            <a:r>
              <a:rPr lang="fa-IR" sz="1450" dirty="0" smtClean="0">
                <a:cs typeface="B Mitra" panose="00000400000000000000" pitchFamily="2" charset="-78"/>
              </a:rPr>
              <a:t>كردن، </a:t>
            </a:r>
            <a:r>
              <a:rPr lang="fa-IR" sz="1450" dirty="0">
                <a:cs typeface="B Mitra" panose="00000400000000000000" pitchFamily="2" charset="-78"/>
              </a:rPr>
              <a:t>هم </a:t>
            </a:r>
            <a:r>
              <a:rPr lang="fa-IR" sz="1450" dirty="0" smtClean="0">
                <a:cs typeface="B Mitra" panose="00000400000000000000" pitchFamily="2" charset="-78"/>
              </a:rPr>
              <a:t>روغن و هم </a:t>
            </a:r>
            <a:r>
              <a:rPr lang="fa-IR" sz="1450" dirty="0">
                <a:cs typeface="B Mitra" panose="00000400000000000000" pitchFamily="2" charset="-78"/>
              </a:rPr>
              <a:t>مواد </a:t>
            </a:r>
            <a:r>
              <a:rPr lang="fa-IR" sz="1450" dirty="0" smtClean="0">
                <a:cs typeface="B Mitra" panose="00000400000000000000" pitchFamily="2" charset="-78"/>
              </a:rPr>
              <a:t>غذايي تغييرات نامطلوبي </a:t>
            </a:r>
            <a:r>
              <a:rPr lang="fa-IR" sz="1450" dirty="0">
                <a:cs typeface="B Mitra" panose="00000400000000000000" pitchFamily="2" charset="-78"/>
              </a:rPr>
              <a:t>ايجاد مي </a:t>
            </a:r>
            <a:r>
              <a:rPr lang="fa-IR" sz="1450" dirty="0" smtClean="0">
                <a:cs typeface="B Mitra" panose="00000400000000000000" pitchFamily="2" charset="-78"/>
              </a:rPr>
              <a:t>شود </a:t>
            </a:r>
            <a:r>
              <a:rPr lang="fa-IR" sz="1450" dirty="0">
                <a:cs typeface="B Mitra" panose="00000400000000000000" pitchFamily="2" charset="-78"/>
              </a:rPr>
              <a:t>كه مي تواند منجر به توليد مواد مضر </a:t>
            </a:r>
            <a:r>
              <a:rPr lang="fa-IR" sz="1450" dirty="0" smtClean="0">
                <a:cs typeface="B Mitra" panose="00000400000000000000" pitchFamily="2" charset="-78"/>
              </a:rPr>
              <a:t>يا از </a:t>
            </a:r>
            <a:r>
              <a:rPr lang="fa-IR" sz="1450" dirty="0">
                <a:cs typeface="B Mitra" panose="00000400000000000000" pitchFamily="2" charset="-78"/>
              </a:rPr>
              <a:t>بين رفتن مواد مفيد مانند </a:t>
            </a:r>
            <a:r>
              <a:rPr lang="fa-IR" sz="1450" dirty="0" smtClean="0">
                <a:cs typeface="B Mitra" panose="00000400000000000000" pitchFamily="2" charset="-78"/>
              </a:rPr>
              <a:t>ويتامين </a:t>
            </a:r>
            <a:r>
              <a:rPr lang="fa-IR" sz="1450" dirty="0">
                <a:cs typeface="B Mitra" panose="00000400000000000000" pitchFamily="2" charset="-78"/>
              </a:rPr>
              <a:t>ها شود. هنگام سرخ </a:t>
            </a:r>
            <a:r>
              <a:rPr lang="fa-IR" sz="1450" dirty="0" smtClean="0">
                <a:cs typeface="B Mitra" panose="00000400000000000000" pitchFamily="2" charset="-78"/>
              </a:rPr>
              <a:t>كردن، </a:t>
            </a:r>
            <a:r>
              <a:rPr lang="fa-IR" sz="1450" dirty="0">
                <a:cs typeface="B Mitra" panose="00000400000000000000" pitchFamily="2" charset="-78"/>
              </a:rPr>
              <a:t>درجه حرارت غذا </a:t>
            </a:r>
            <a:r>
              <a:rPr lang="fa-IR" sz="1450" dirty="0" smtClean="0">
                <a:cs typeface="B Mitra" panose="00000400000000000000" pitchFamily="2" charset="-78"/>
              </a:rPr>
              <a:t>به بالاتر </a:t>
            </a:r>
            <a:r>
              <a:rPr lang="fa-IR" sz="1450" dirty="0">
                <a:cs typeface="B Mitra" panose="00000400000000000000" pitchFamily="2" charset="-78"/>
              </a:rPr>
              <a:t>از حرارت جوش مي رسد و </a:t>
            </a:r>
            <a:r>
              <a:rPr lang="fa-IR" sz="1450" dirty="0" smtClean="0">
                <a:cs typeface="B Mitra" panose="00000400000000000000" pitchFamily="2" charset="-78"/>
              </a:rPr>
              <a:t>درچنين درجاتي بعضي </a:t>
            </a:r>
            <a:r>
              <a:rPr lang="fa-IR" sz="1450" dirty="0">
                <a:cs typeface="B Mitra" panose="00000400000000000000" pitchFamily="2" charset="-78"/>
              </a:rPr>
              <a:t>مواد </a:t>
            </a:r>
            <a:r>
              <a:rPr lang="fa-IR" sz="1450" dirty="0" smtClean="0">
                <a:cs typeface="B Mitra" panose="00000400000000000000" pitchFamily="2" charset="-78"/>
              </a:rPr>
              <a:t>مغذي </a:t>
            </a:r>
            <a:r>
              <a:rPr lang="fa-IR" sz="1450" dirty="0">
                <a:cs typeface="B Mitra" panose="00000400000000000000" pitchFamily="2" charset="-78"/>
              </a:rPr>
              <a:t>موجود در غذا </a:t>
            </a:r>
            <a:r>
              <a:rPr lang="fa-IR" sz="1450" dirty="0" smtClean="0">
                <a:cs typeface="B Mitra" panose="00000400000000000000" pitchFamily="2" charset="-78"/>
              </a:rPr>
              <a:t>به مقدار زياد </a:t>
            </a:r>
            <a:r>
              <a:rPr lang="fa-IR" sz="1450" dirty="0">
                <a:cs typeface="B Mitra" panose="00000400000000000000" pitchFamily="2" charset="-78"/>
              </a:rPr>
              <a:t>كم شده و باعث </a:t>
            </a:r>
            <a:r>
              <a:rPr lang="fa-IR" sz="1450" dirty="0" smtClean="0">
                <a:cs typeface="B Mitra" panose="00000400000000000000" pitchFamily="2" charset="-78"/>
              </a:rPr>
              <a:t>ايجاد </a:t>
            </a:r>
            <a:r>
              <a:rPr lang="fa-IR" sz="1450" dirty="0">
                <a:cs typeface="B Mitra" panose="00000400000000000000" pitchFamily="2" charset="-78"/>
              </a:rPr>
              <a:t>مواد </a:t>
            </a:r>
            <a:r>
              <a:rPr lang="fa-IR" sz="1450" dirty="0" smtClean="0">
                <a:cs typeface="B Mitra" panose="00000400000000000000" pitchFamily="2" charset="-78"/>
              </a:rPr>
              <a:t>سرطان زا </a:t>
            </a:r>
            <a:r>
              <a:rPr lang="fa-IR" sz="1450" dirty="0">
                <a:cs typeface="B Mitra" panose="00000400000000000000" pitchFamily="2" charset="-78"/>
              </a:rPr>
              <a:t>در غذاها </a:t>
            </a:r>
            <a:r>
              <a:rPr lang="fa-IR" sz="1450" dirty="0" smtClean="0">
                <a:cs typeface="B Mitra" panose="00000400000000000000" pitchFamily="2" charset="-78"/>
              </a:rPr>
              <a:t>مي گردد.</a:t>
            </a:r>
          </a:p>
          <a:p>
            <a:pPr algn="just">
              <a:lnSpc>
                <a:spcPct val="150000"/>
              </a:lnSpc>
            </a:pPr>
            <a:endParaRPr lang="fa-IR" sz="1200" dirty="0" smtClean="0">
              <a:cs typeface="B Mitra" panose="00000400000000000000" pitchFamily="2" charset="-78"/>
            </a:endParaRPr>
          </a:p>
          <a:p>
            <a:pPr algn="just">
              <a:lnSpc>
                <a:spcPct val="150000"/>
              </a:lnSpc>
            </a:pPr>
            <a:r>
              <a:rPr lang="fa-IR" sz="1450" dirty="0">
                <a:solidFill>
                  <a:srgbClr val="FF0000"/>
                </a:solidFill>
                <a:cs typeface="B Mitra" panose="00000400000000000000" pitchFamily="2" charset="-78"/>
                <a:sym typeface="Wingdings"/>
              </a:rPr>
              <a:t></a:t>
            </a:r>
            <a:r>
              <a:rPr lang="fa-IR" sz="1450" dirty="0">
                <a:cs typeface="B Mitra" panose="00000400000000000000" pitchFamily="2" charset="-78"/>
                <a:sym typeface="Wingdings"/>
              </a:rPr>
              <a:t> </a:t>
            </a:r>
            <a:r>
              <a:rPr lang="fa-IR" sz="1450" dirty="0" smtClean="0">
                <a:cs typeface="B Mitra" panose="00000400000000000000" pitchFamily="2" charset="-78"/>
              </a:rPr>
              <a:t>سرخ </a:t>
            </a:r>
            <a:r>
              <a:rPr lang="fa-IR" sz="1450" dirty="0">
                <a:cs typeface="B Mitra" panose="00000400000000000000" pitchFamily="2" charset="-78"/>
              </a:rPr>
              <a:t>كردن مواد غذايي باعث بالارفتن ميزان چربي آن </a:t>
            </a:r>
            <a:r>
              <a:rPr lang="fa-IR" sz="1450" dirty="0" smtClean="0">
                <a:cs typeface="B Mitra" panose="00000400000000000000" pitchFamily="2" charset="-78"/>
              </a:rPr>
              <a:t>ها مي </a:t>
            </a:r>
            <a:r>
              <a:rPr lang="fa-IR" sz="1450" dirty="0">
                <a:cs typeface="B Mitra" panose="00000400000000000000" pitchFamily="2" charset="-78"/>
              </a:rPr>
              <a:t>شود. براي مثال يك عدد سيب زميني پخته 70 كالري </a:t>
            </a:r>
            <a:r>
              <a:rPr lang="fa-IR" sz="1450" dirty="0" smtClean="0">
                <a:cs typeface="B Mitra" panose="00000400000000000000" pitchFamily="2" charset="-78"/>
              </a:rPr>
              <a:t>دارد، </a:t>
            </a:r>
            <a:r>
              <a:rPr lang="fa-IR" sz="1450" dirty="0">
                <a:cs typeface="B Mitra" panose="00000400000000000000" pitchFamily="2" charset="-78"/>
              </a:rPr>
              <a:t>در صورتي كه اگر آن </a:t>
            </a:r>
            <a:r>
              <a:rPr lang="fa-IR" sz="1450" dirty="0" smtClean="0">
                <a:cs typeface="B Mitra" panose="00000400000000000000" pitchFamily="2" charset="-78"/>
              </a:rPr>
              <a:t>را با </a:t>
            </a:r>
            <a:r>
              <a:rPr lang="fa-IR" sz="1450" dirty="0">
                <a:cs typeface="B Mitra" panose="00000400000000000000" pitchFamily="2" charset="-78"/>
              </a:rPr>
              <a:t>يك قاشق روغن سرخ كنيد، ميزان كالري آن به 205 </a:t>
            </a:r>
            <a:r>
              <a:rPr lang="fa-IR" sz="1450" dirty="0" smtClean="0">
                <a:cs typeface="B Mitra" panose="00000400000000000000" pitchFamily="2" charset="-78"/>
              </a:rPr>
              <a:t>مي </a:t>
            </a:r>
            <a:r>
              <a:rPr lang="fa-IR" sz="1450" dirty="0">
                <a:cs typeface="B Mitra" panose="00000400000000000000" pitchFamily="2" charset="-78"/>
              </a:rPr>
              <a:t>رسد</a:t>
            </a:r>
            <a:r>
              <a:rPr lang="fa-IR" sz="1450" dirty="0" smtClean="0">
                <a:cs typeface="B Mitra" panose="00000400000000000000" pitchFamily="2" charset="-78"/>
              </a:rPr>
              <a:t>!</a:t>
            </a:r>
          </a:p>
          <a:p>
            <a:pPr algn="just">
              <a:lnSpc>
                <a:spcPct val="150000"/>
              </a:lnSpc>
            </a:pPr>
            <a:endParaRPr lang="fa-IR" sz="1000" dirty="0">
              <a:cs typeface="B Mitra" panose="00000400000000000000" pitchFamily="2" charset="-78"/>
            </a:endParaRPr>
          </a:p>
          <a:p>
            <a:pPr algn="just">
              <a:lnSpc>
                <a:spcPct val="150000"/>
              </a:lnSpc>
            </a:pPr>
            <a:r>
              <a:rPr lang="fa-IR" sz="1450" dirty="0">
                <a:solidFill>
                  <a:srgbClr val="FF0000"/>
                </a:solidFill>
                <a:cs typeface="B Mitra" panose="00000400000000000000" pitchFamily="2" charset="-78"/>
                <a:sym typeface="Wingdings"/>
              </a:rPr>
              <a:t></a:t>
            </a:r>
            <a:r>
              <a:rPr lang="fa-IR" sz="1450" dirty="0">
                <a:cs typeface="B Mitra" panose="00000400000000000000" pitchFamily="2" charset="-78"/>
                <a:sym typeface="Wingdings"/>
              </a:rPr>
              <a:t> </a:t>
            </a:r>
            <a:r>
              <a:rPr lang="fa-IR" sz="1450" dirty="0" smtClean="0">
                <a:cs typeface="B Mitra" panose="00000400000000000000" pitchFamily="2" charset="-78"/>
              </a:rPr>
              <a:t>علاقه به </a:t>
            </a:r>
            <a:r>
              <a:rPr lang="fa-IR" sz="1450" dirty="0">
                <a:cs typeface="B Mitra" panose="00000400000000000000" pitchFamily="2" charset="-78"/>
              </a:rPr>
              <a:t>مصرف </a:t>
            </a:r>
            <a:r>
              <a:rPr lang="fa-IR" sz="1450" dirty="0" smtClean="0">
                <a:cs typeface="B Mitra" panose="00000400000000000000" pitchFamily="2" charset="-78"/>
              </a:rPr>
              <a:t>بعضي </a:t>
            </a:r>
            <a:r>
              <a:rPr lang="fa-IR" sz="1450" dirty="0">
                <a:cs typeface="B Mitra" panose="00000400000000000000" pitchFamily="2" charset="-78"/>
              </a:rPr>
              <a:t>مواد </a:t>
            </a:r>
            <a:r>
              <a:rPr lang="fa-IR" sz="1450" dirty="0" smtClean="0">
                <a:cs typeface="B Mitra" panose="00000400000000000000" pitchFamily="2" charset="-78"/>
              </a:rPr>
              <a:t>غذایي </a:t>
            </a:r>
            <a:r>
              <a:rPr lang="fa-IR" sz="1450" dirty="0">
                <a:cs typeface="B Mitra" panose="00000400000000000000" pitchFamily="2" charset="-78"/>
              </a:rPr>
              <a:t>صرفاً يك عادت است كه از </a:t>
            </a:r>
            <a:r>
              <a:rPr lang="fa-IR" sz="1450" dirty="0" smtClean="0">
                <a:cs typeface="B Mitra" panose="00000400000000000000" pitchFamily="2" charset="-78"/>
              </a:rPr>
              <a:t>كودكي شکل می گیرد. </a:t>
            </a:r>
            <a:r>
              <a:rPr lang="fa-IR" sz="1450" dirty="0">
                <a:cs typeface="B Mitra" panose="00000400000000000000" pitchFamily="2" charset="-78"/>
              </a:rPr>
              <a:t>مصرف نمك </a:t>
            </a:r>
            <a:r>
              <a:rPr lang="fa-IR" sz="1450" dirty="0" smtClean="0">
                <a:cs typeface="B Mitra" panose="00000400000000000000" pitchFamily="2" charset="-78"/>
              </a:rPr>
              <a:t>زياد </a:t>
            </a:r>
            <a:r>
              <a:rPr lang="fa-IR" sz="1450" dirty="0">
                <a:cs typeface="B Mitra" panose="00000400000000000000" pitchFamily="2" charset="-78"/>
              </a:rPr>
              <a:t>يك عادت نادرست </a:t>
            </a:r>
            <a:r>
              <a:rPr lang="fa-IR" sz="1450" dirty="0" smtClean="0">
                <a:cs typeface="B Mitra" panose="00000400000000000000" pitchFamily="2" charset="-78"/>
              </a:rPr>
              <a:t>است، </a:t>
            </a:r>
            <a:r>
              <a:rPr lang="fa-IR" sz="1450" dirty="0">
                <a:cs typeface="B Mitra" panose="00000400000000000000" pitchFamily="2" charset="-78"/>
              </a:rPr>
              <a:t>زيرا </a:t>
            </a:r>
            <a:r>
              <a:rPr lang="fa-IR" sz="1450" dirty="0" smtClean="0">
                <a:cs typeface="B Mitra" panose="00000400000000000000" pitchFamily="2" charset="-78"/>
              </a:rPr>
              <a:t>مي </a:t>
            </a:r>
            <a:r>
              <a:rPr lang="fa-IR" sz="1450" dirty="0">
                <a:cs typeface="B Mitra" panose="00000400000000000000" pitchFamily="2" charset="-78"/>
              </a:rPr>
              <a:t>تواند باعث بالا رفتن فشار خون و مشكلات ناشي از آن </a:t>
            </a:r>
            <a:r>
              <a:rPr lang="fa-IR" sz="1450" dirty="0" smtClean="0">
                <a:cs typeface="B Mitra" panose="00000400000000000000" pitchFamily="2" charset="-78"/>
              </a:rPr>
              <a:t>شود. </a:t>
            </a:r>
            <a:r>
              <a:rPr lang="fa-IR" sz="1450" dirty="0">
                <a:cs typeface="B Mitra" panose="00000400000000000000" pitchFamily="2" charset="-78"/>
              </a:rPr>
              <a:t>البته </a:t>
            </a:r>
            <a:r>
              <a:rPr lang="fa-IR" sz="1450" dirty="0" smtClean="0">
                <a:cs typeface="B Mitra" panose="00000400000000000000" pitchFamily="2" charset="-78"/>
              </a:rPr>
              <a:t>سديم </a:t>
            </a:r>
            <a:r>
              <a:rPr lang="fa-IR" sz="1450" dirty="0">
                <a:cs typeface="B Mitra" panose="00000400000000000000" pitchFamily="2" charset="-78"/>
              </a:rPr>
              <a:t>موجود </a:t>
            </a:r>
            <a:r>
              <a:rPr lang="fa-IR" sz="1450" dirty="0" smtClean="0">
                <a:cs typeface="B Mitra" panose="00000400000000000000" pitchFamily="2" charset="-78"/>
              </a:rPr>
              <a:t>در نمك براي </a:t>
            </a:r>
            <a:r>
              <a:rPr lang="fa-IR" sz="1450" dirty="0">
                <a:cs typeface="B Mitra" panose="00000400000000000000" pitchFamily="2" charset="-78"/>
              </a:rPr>
              <a:t>حفظ سلامت انسان </a:t>
            </a:r>
            <a:r>
              <a:rPr lang="fa-IR" sz="1450" dirty="0" smtClean="0">
                <a:cs typeface="B Mitra" panose="00000400000000000000" pitchFamily="2" charset="-78"/>
              </a:rPr>
              <a:t>ضروري است، </a:t>
            </a:r>
            <a:r>
              <a:rPr lang="fa-IR" sz="1450" dirty="0">
                <a:cs typeface="B Mitra" panose="00000400000000000000" pitchFamily="2" charset="-78"/>
              </a:rPr>
              <a:t>ولي توجه داشته </a:t>
            </a:r>
            <a:r>
              <a:rPr lang="fa-IR" sz="1450" dirty="0" smtClean="0">
                <a:cs typeface="B Mitra" panose="00000400000000000000" pitchFamily="2" charset="-78"/>
              </a:rPr>
              <a:t>باشيد </a:t>
            </a:r>
            <a:r>
              <a:rPr lang="fa-IR" sz="1450" dirty="0">
                <a:cs typeface="B Mitra" panose="00000400000000000000" pitchFamily="2" charset="-78"/>
              </a:rPr>
              <a:t>كه در تمام </a:t>
            </a:r>
            <a:r>
              <a:rPr lang="fa-IR" sz="1450" dirty="0" smtClean="0">
                <a:cs typeface="B Mitra" panose="00000400000000000000" pitchFamily="2" charset="-78"/>
              </a:rPr>
              <a:t>مواد غذايي سديم </a:t>
            </a:r>
            <a:r>
              <a:rPr lang="fa-IR" sz="1450" dirty="0">
                <a:cs typeface="B Mitra" panose="00000400000000000000" pitchFamily="2" charset="-78"/>
              </a:rPr>
              <a:t>به مقدار كم و </a:t>
            </a:r>
            <a:r>
              <a:rPr lang="fa-IR" sz="1450" dirty="0" smtClean="0">
                <a:cs typeface="B Mitra" panose="00000400000000000000" pitchFamily="2" charset="-78"/>
              </a:rPr>
              <a:t>بيش </a:t>
            </a:r>
            <a:r>
              <a:rPr lang="fa-IR" sz="1450" dirty="0">
                <a:cs typeface="B Mitra" panose="00000400000000000000" pitchFamily="2" charset="-78"/>
              </a:rPr>
              <a:t>موجود </a:t>
            </a:r>
            <a:r>
              <a:rPr lang="fa-IR" sz="1450" dirty="0" smtClean="0">
                <a:cs typeface="B Mitra" panose="00000400000000000000" pitchFamily="2" charset="-78"/>
              </a:rPr>
              <a:t>است، </a:t>
            </a:r>
            <a:r>
              <a:rPr lang="fa-IR" sz="1450" dirty="0">
                <a:cs typeface="B Mitra" panose="00000400000000000000" pitchFamily="2" charset="-78"/>
              </a:rPr>
              <a:t>مثلاً در </a:t>
            </a:r>
            <a:r>
              <a:rPr lang="fa-IR" sz="1450" dirty="0" smtClean="0">
                <a:cs typeface="B Mitra" panose="00000400000000000000" pitchFamily="2" charset="-78"/>
              </a:rPr>
              <a:t>شير</a:t>
            </a:r>
            <a:r>
              <a:rPr lang="fa-IR" sz="1450" dirty="0">
                <a:cs typeface="B Mitra" panose="00000400000000000000" pitchFamily="2" charset="-78"/>
              </a:rPr>
              <a:t>، </a:t>
            </a:r>
            <a:r>
              <a:rPr lang="fa-IR" sz="1450" dirty="0" smtClean="0">
                <a:cs typeface="B Mitra" panose="00000400000000000000" pitchFamily="2" charset="-78"/>
              </a:rPr>
              <a:t>گوشت، پنير، غلات و ساير </a:t>
            </a:r>
            <a:r>
              <a:rPr lang="fa-IR" sz="1450" dirty="0">
                <a:cs typeface="B Mitra" panose="00000400000000000000" pitchFamily="2" charset="-78"/>
              </a:rPr>
              <a:t>مواد </a:t>
            </a:r>
            <a:r>
              <a:rPr lang="fa-IR" sz="1450" dirty="0" smtClean="0">
                <a:cs typeface="B Mitra" panose="00000400000000000000" pitchFamily="2" charset="-78"/>
              </a:rPr>
              <a:t>خوراكي بدون </a:t>
            </a:r>
            <a:r>
              <a:rPr lang="fa-IR" sz="1450" dirty="0">
                <a:cs typeface="B Mitra" panose="00000400000000000000" pitchFamily="2" charset="-78"/>
              </a:rPr>
              <a:t>آن كه به آن ها نمك اضافه </a:t>
            </a:r>
            <a:r>
              <a:rPr lang="fa-IR" sz="1450" dirty="0" smtClean="0">
                <a:cs typeface="B Mitra" panose="00000400000000000000" pitchFamily="2" charset="-78"/>
              </a:rPr>
              <a:t>كنيم</a:t>
            </a:r>
            <a:r>
              <a:rPr lang="fa-IR" sz="1450" dirty="0">
                <a:cs typeface="B Mitra" panose="00000400000000000000" pitchFamily="2" charset="-78"/>
              </a:rPr>
              <a:t>، </a:t>
            </a:r>
            <a:r>
              <a:rPr lang="fa-IR" sz="1450" dirty="0" smtClean="0">
                <a:cs typeface="B Mitra" panose="00000400000000000000" pitchFamily="2" charset="-78"/>
              </a:rPr>
              <a:t>مقداري سديم وجود دارد</a:t>
            </a:r>
            <a:r>
              <a:rPr lang="fa-IR" sz="1450" dirty="0">
                <a:cs typeface="B Mitra" panose="00000400000000000000" pitchFamily="2" charset="-78"/>
              </a:rPr>
              <a:t>. از آنجا كه معمولاً هنگام طبخ غذا به آن نمك اضافه </a:t>
            </a:r>
            <a:r>
              <a:rPr lang="fa-IR" sz="1450" dirty="0" smtClean="0">
                <a:cs typeface="B Mitra" panose="00000400000000000000" pitchFamily="2" charset="-78"/>
              </a:rPr>
              <a:t>مي كنيم (که بهتر </a:t>
            </a:r>
            <a:r>
              <a:rPr lang="fa-IR" sz="1450" dirty="0">
                <a:cs typeface="B Mitra" panose="00000400000000000000" pitchFamily="2" charset="-78"/>
              </a:rPr>
              <a:t>است در </a:t>
            </a:r>
            <a:r>
              <a:rPr lang="fa-IR" sz="1450" dirty="0" smtClean="0">
                <a:cs typeface="B Mitra" panose="00000400000000000000" pitchFamily="2" charset="-78"/>
              </a:rPr>
              <a:t>حد امكان </a:t>
            </a:r>
            <a:r>
              <a:rPr lang="fa-IR" sz="1450" dirty="0">
                <a:cs typeface="B Mitra" panose="00000400000000000000" pitchFamily="2" charset="-78"/>
              </a:rPr>
              <a:t>مقدار نمك را كاهش </a:t>
            </a:r>
            <a:r>
              <a:rPr lang="fa-IR" sz="1450" dirty="0" smtClean="0">
                <a:cs typeface="B Mitra" panose="00000400000000000000" pitchFamily="2" charset="-78"/>
              </a:rPr>
              <a:t>دهيد) </a:t>
            </a:r>
            <a:r>
              <a:rPr lang="fa-IR" sz="1450" dirty="0">
                <a:cs typeface="B Mitra" panose="00000400000000000000" pitchFamily="2" charset="-78"/>
              </a:rPr>
              <a:t>و نيز با توجه به سديم موجود در مواد </a:t>
            </a:r>
            <a:r>
              <a:rPr lang="fa-IR" sz="1450" dirty="0" smtClean="0">
                <a:cs typeface="B Mitra" panose="00000400000000000000" pitchFamily="2" charset="-78"/>
              </a:rPr>
              <a:t>غذايي</a:t>
            </a:r>
            <a:r>
              <a:rPr lang="fa-IR" sz="1450" dirty="0">
                <a:cs typeface="B Mitra" panose="00000400000000000000" pitchFamily="2" charset="-78"/>
              </a:rPr>
              <a:t>، </a:t>
            </a:r>
            <a:r>
              <a:rPr lang="fa-IR" sz="1450" dirty="0" smtClean="0">
                <a:cs typeface="B Mitra" panose="00000400000000000000" pitchFamily="2" charset="-78"/>
              </a:rPr>
              <a:t>استفاده از </a:t>
            </a:r>
            <a:r>
              <a:rPr lang="fa-IR" sz="1450" dirty="0">
                <a:cs typeface="B Mitra" panose="00000400000000000000" pitchFamily="2" charset="-78"/>
              </a:rPr>
              <a:t>نمكدان سرسفره غذا ضرورتي ندارد.</a:t>
            </a: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682007"/>
            <a:ext cx="8928992" cy="4231928"/>
          </a:xfrm>
          <a:prstGeom prst="rect">
            <a:avLst/>
          </a:prstGeom>
        </p:spPr>
        <p:txBody>
          <a:bodyPr wrap="square">
            <a:spAutoFit/>
          </a:bodyPr>
          <a:lstStyle/>
          <a:p>
            <a:pPr>
              <a:lnSpc>
                <a:spcPct val="200000"/>
              </a:lnSpc>
            </a:pPr>
            <a:r>
              <a:rPr lang="fa-IR" b="1" dirty="0">
                <a:solidFill>
                  <a:srgbClr val="00B050"/>
                </a:solidFill>
                <a:effectLst>
                  <a:outerShdw blurRad="38100" dist="38100" dir="2700000" algn="tl">
                    <a:srgbClr val="000000">
                      <a:alpha val="43137"/>
                    </a:srgbClr>
                  </a:outerShdw>
                </a:effectLst>
                <a:cs typeface="B Titr" panose="00000700000000000000" pitchFamily="2" charset="-78"/>
              </a:rPr>
              <a:t>روش هاي درست پخت </a:t>
            </a:r>
            <a:r>
              <a:rPr lang="fa-IR" b="1" dirty="0" smtClean="0">
                <a:solidFill>
                  <a:srgbClr val="00B050"/>
                </a:solidFill>
                <a:effectLst>
                  <a:outerShdw blurRad="38100" dist="38100" dir="2700000" algn="tl">
                    <a:srgbClr val="000000">
                      <a:alpha val="43137"/>
                    </a:srgbClr>
                  </a:outerShdw>
                </a:effectLst>
                <a:cs typeface="B Titr" panose="00000700000000000000" pitchFamily="2" charset="-78"/>
              </a:rPr>
              <a:t>غذا:</a:t>
            </a:r>
            <a:endParaRPr lang="fa-IR" b="1" dirty="0">
              <a:solidFill>
                <a:srgbClr val="00B050"/>
              </a:solidFill>
              <a:effectLst>
                <a:outerShdw blurRad="38100" dist="38100" dir="2700000" algn="tl">
                  <a:srgbClr val="000000">
                    <a:alpha val="43137"/>
                  </a:srgbClr>
                </a:outerShdw>
              </a:effectLst>
              <a:cs typeface="B Titr" panose="00000700000000000000" pitchFamily="2" charset="-78"/>
            </a:endParaRPr>
          </a:p>
          <a:p>
            <a:pPr>
              <a:lnSpc>
                <a:spcPct val="200000"/>
              </a:lnSpc>
            </a:pPr>
            <a:r>
              <a:rPr lang="fa-IR" dirty="0">
                <a:cs typeface="B Mitra" panose="00000400000000000000" pitchFamily="2" charset="-78"/>
              </a:rPr>
              <a:t>براي حفظ مواد مغذي در پختن غذا يك قانون كلي وجود </a:t>
            </a:r>
            <a:r>
              <a:rPr lang="fa-IR" dirty="0" smtClean="0">
                <a:cs typeface="B Mitra" panose="00000400000000000000" pitchFamily="2" charset="-78"/>
              </a:rPr>
              <a:t>دارد: </a:t>
            </a:r>
          </a:p>
          <a:p>
            <a:pPr algn="ctr">
              <a:lnSpc>
                <a:spcPct val="200000"/>
              </a:lnSpc>
            </a:pPr>
            <a:r>
              <a:rPr lang="fa-IR" sz="1600" dirty="0" smtClean="0">
                <a:cs typeface="B Mitra" panose="00000400000000000000" pitchFamily="2" charset="-78"/>
              </a:rPr>
              <a:t>«هرچه </a:t>
            </a:r>
            <a:r>
              <a:rPr lang="fa-IR" sz="1600" dirty="0">
                <a:cs typeface="B Mitra" panose="00000400000000000000" pitchFamily="2" charset="-78"/>
              </a:rPr>
              <a:t>در تهيه </a:t>
            </a:r>
            <a:r>
              <a:rPr lang="fa-IR" sz="1600" dirty="0" smtClean="0">
                <a:cs typeface="B Mitra" panose="00000400000000000000" pitchFamily="2" charset="-78"/>
              </a:rPr>
              <a:t>غذا، آب، زمان </a:t>
            </a:r>
            <a:r>
              <a:rPr lang="fa-IR" sz="1600" dirty="0">
                <a:cs typeface="B Mitra" panose="00000400000000000000" pitchFamily="2" charset="-78"/>
              </a:rPr>
              <a:t>و روغن كمتري استفاده </a:t>
            </a:r>
            <a:r>
              <a:rPr lang="fa-IR" sz="1600" dirty="0" smtClean="0">
                <a:cs typeface="B Mitra" panose="00000400000000000000" pitchFamily="2" charset="-78"/>
              </a:rPr>
              <a:t>شود، </a:t>
            </a:r>
            <a:r>
              <a:rPr lang="fa-IR" sz="1600" dirty="0">
                <a:cs typeface="B Mitra" panose="00000400000000000000" pitchFamily="2" charset="-78"/>
              </a:rPr>
              <a:t>مواد مغذي</a:t>
            </a:r>
            <a:r>
              <a:rPr lang="fa-IR" sz="1600" b="1" dirty="0">
                <a:cs typeface="B Mitra" panose="00000400000000000000" pitchFamily="2" charset="-78"/>
              </a:rPr>
              <a:t> كمتري </a:t>
            </a:r>
            <a:r>
              <a:rPr lang="fa-IR" sz="1600" dirty="0">
                <a:cs typeface="B Mitra" panose="00000400000000000000" pitchFamily="2" charset="-78"/>
              </a:rPr>
              <a:t>از بين خواهد </a:t>
            </a:r>
            <a:r>
              <a:rPr lang="fa-IR" sz="1600" dirty="0" smtClean="0">
                <a:cs typeface="B Mitra" panose="00000400000000000000" pitchFamily="2" charset="-78"/>
              </a:rPr>
              <a:t>رفت»</a:t>
            </a:r>
          </a:p>
          <a:p>
            <a:pPr algn="ctr">
              <a:lnSpc>
                <a:spcPct val="200000"/>
              </a:lnSpc>
            </a:pPr>
            <a:r>
              <a:rPr lang="fa-IR" sz="1000" dirty="0" smtClean="0">
                <a:cs typeface="B Mitra" panose="00000400000000000000" pitchFamily="2" charset="-78"/>
              </a:rPr>
              <a:t> </a:t>
            </a:r>
            <a:endParaRPr lang="fa-IR" sz="1600" dirty="0" smtClean="0">
              <a:cs typeface="B Mitra" panose="00000400000000000000" pitchFamily="2" charset="-78"/>
            </a:endParaRPr>
          </a:p>
          <a:p>
            <a:pPr algn="just">
              <a:lnSpc>
                <a:spcPct val="200000"/>
              </a:lnSpc>
            </a:pPr>
            <a:r>
              <a:rPr lang="fa-IR" dirty="0" smtClean="0">
                <a:cs typeface="B Mitra" panose="00000400000000000000" pitchFamily="2" charset="-78"/>
              </a:rPr>
              <a:t>بسياري از افراد </a:t>
            </a:r>
            <a:r>
              <a:rPr lang="fa-IR" dirty="0">
                <a:cs typeface="B Mitra" panose="00000400000000000000" pitchFamily="2" charset="-78"/>
              </a:rPr>
              <a:t>جامعه ما عادت دارند از روش هاي سنتي در طبخ غذا استفاده </a:t>
            </a:r>
            <a:r>
              <a:rPr lang="fa-IR" dirty="0" smtClean="0">
                <a:cs typeface="B Mitra" panose="00000400000000000000" pitchFamily="2" charset="-78"/>
              </a:rPr>
              <a:t>كنند. </a:t>
            </a:r>
            <a:r>
              <a:rPr lang="fa-IR" dirty="0">
                <a:cs typeface="B Mitra" panose="00000400000000000000" pitchFamily="2" charset="-78"/>
              </a:rPr>
              <a:t>اين جمله ها </a:t>
            </a:r>
            <a:r>
              <a:rPr lang="fa-IR" dirty="0" smtClean="0">
                <a:cs typeface="B Mitra" panose="00000400000000000000" pitchFamily="2" charset="-78"/>
              </a:rPr>
              <a:t>براي </a:t>
            </a:r>
            <a:r>
              <a:rPr lang="fa-IR" dirty="0">
                <a:cs typeface="B Mitra" panose="00000400000000000000" pitchFamily="2" charset="-78"/>
              </a:rPr>
              <a:t>همه ما آشنا </a:t>
            </a:r>
            <a:r>
              <a:rPr lang="fa-IR" dirty="0" smtClean="0">
                <a:cs typeface="B Mitra" panose="00000400000000000000" pitchFamily="2" charset="-78"/>
              </a:rPr>
              <a:t>است: عجب </a:t>
            </a:r>
            <a:r>
              <a:rPr lang="fa-IR" dirty="0">
                <a:cs typeface="B Mitra" panose="00000400000000000000" pitchFamily="2" charset="-78"/>
              </a:rPr>
              <a:t>قورمه سبزي خوش رنگي! عجب </a:t>
            </a:r>
            <a:r>
              <a:rPr lang="fa-IR" dirty="0" smtClean="0">
                <a:cs typeface="B Mitra" panose="00000400000000000000" pitchFamily="2" charset="-78"/>
              </a:rPr>
              <a:t>بويي! </a:t>
            </a:r>
            <a:r>
              <a:rPr lang="fa-IR" dirty="0">
                <a:cs typeface="B Mitra" panose="00000400000000000000" pitchFamily="2" charset="-78"/>
              </a:rPr>
              <a:t>سبزيش خيلي </a:t>
            </a:r>
            <a:r>
              <a:rPr lang="fa-IR" dirty="0" smtClean="0">
                <a:cs typeface="B Mitra" panose="00000400000000000000" pitchFamily="2" charset="-78"/>
              </a:rPr>
              <a:t>خوب، نظر </a:t>
            </a:r>
            <a:r>
              <a:rPr lang="fa-IR" dirty="0">
                <a:cs typeface="B Mitra" panose="00000400000000000000" pitchFamily="2" charset="-78"/>
              </a:rPr>
              <a:t>شما در باره اين خورش چيست؟ آيا قورمه سبزي كه خوب جا افتاده ولي «! سرخ </a:t>
            </a:r>
            <a:r>
              <a:rPr lang="fa-IR" dirty="0" smtClean="0">
                <a:cs typeface="B Mitra" panose="00000400000000000000" pitchFamily="2" charset="-78"/>
              </a:rPr>
              <a:t>شده خبري </a:t>
            </a:r>
            <a:r>
              <a:rPr lang="fa-IR" dirty="0">
                <a:cs typeface="B Mitra" panose="00000400000000000000" pitchFamily="2" charset="-78"/>
              </a:rPr>
              <a:t>از ويتامين هاي سبزي هاي موجود در آن نيست، ارزش غذايي دارد؟ </a:t>
            </a:r>
            <a:r>
              <a:rPr lang="fa-IR" dirty="0" smtClean="0">
                <a:cs typeface="B Mitra" panose="00000400000000000000" pitchFamily="2" charset="-78"/>
              </a:rPr>
              <a:t>بهترين</a:t>
            </a:r>
            <a:r>
              <a:rPr lang="fa-IR" dirty="0">
                <a:cs typeface="B Mitra" panose="00000400000000000000" pitchFamily="2" charset="-78"/>
              </a:rPr>
              <a:t> </a:t>
            </a:r>
            <a:r>
              <a:rPr lang="fa-IR" dirty="0" smtClean="0">
                <a:cs typeface="B Mitra" panose="00000400000000000000" pitchFamily="2" charset="-78"/>
              </a:rPr>
              <a:t>روش </a:t>
            </a:r>
            <a:r>
              <a:rPr lang="fa-IR" dirty="0">
                <a:cs typeface="B Mitra" panose="00000400000000000000" pitchFamily="2" charset="-78"/>
              </a:rPr>
              <a:t>هاي پخت غذا براي حفظ ارزش غذايي مواد را </a:t>
            </a:r>
            <a:r>
              <a:rPr lang="fa-IR" dirty="0" smtClean="0">
                <a:cs typeface="B Mitra" panose="00000400000000000000" pitchFamily="2" charset="-78"/>
              </a:rPr>
              <a:t>در ادامه مرور خواهیم کرد:</a:t>
            </a:r>
            <a:endParaRPr lang="fa-IR" dirty="0">
              <a:cs typeface="B Mitra" panose="00000400000000000000" pitchFamily="2" charset="-78"/>
            </a:endParaRP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692696"/>
            <a:ext cx="8640960" cy="4755148"/>
          </a:xfrm>
          <a:prstGeom prst="rect">
            <a:avLst/>
          </a:prstGeom>
        </p:spPr>
        <p:txBody>
          <a:bodyPr wrap="square">
            <a:spAutoFit/>
          </a:bodyPr>
          <a:lstStyle/>
          <a:p>
            <a:pPr algn="just">
              <a:lnSpc>
                <a:spcPct val="200000"/>
              </a:lnSpc>
            </a:pPr>
            <a:r>
              <a:rPr lang="fa-IR" sz="1600" b="1" dirty="0" smtClean="0">
                <a:solidFill>
                  <a:srgbClr val="00B050"/>
                </a:solidFill>
                <a:cs typeface="B Titr" panose="00000700000000000000" pitchFamily="2" charset="-78"/>
              </a:rPr>
              <a:t>1-آب </a:t>
            </a:r>
            <a:r>
              <a:rPr lang="fa-IR" sz="1600" b="1" dirty="0">
                <a:solidFill>
                  <a:srgbClr val="00B050"/>
                </a:solidFill>
                <a:cs typeface="B Titr" panose="00000700000000000000" pitchFamily="2" charset="-78"/>
              </a:rPr>
              <a:t>پز </a:t>
            </a:r>
            <a:r>
              <a:rPr lang="fa-IR" sz="1600" b="1" dirty="0" smtClean="0">
                <a:solidFill>
                  <a:srgbClr val="00B050"/>
                </a:solidFill>
                <a:cs typeface="B Titr" panose="00000700000000000000" pitchFamily="2" charset="-78"/>
              </a:rPr>
              <a:t>كردن</a:t>
            </a:r>
          </a:p>
          <a:p>
            <a:pPr algn="just">
              <a:lnSpc>
                <a:spcPct val="200000"/>
              </a:lnSpc>
            </a:pPr>
            <a:endParaRPr lang="fa-IR" sz="500" b="1" dirty="0">
              <a:solidFill>
                <a:srgbClr val="00B050"/>
              </a:solidFill>
              <a:cs typeface="B Titr" panose="00000700000000000000" pitchFamily="2" charset="-78"/>
            </a:endParaRPr>
          </a:p>
          <a:p>
            <a:pPr algn="just">
              <a:lnSpc>
                <a:spcPct val="200000"/>
              </a:lnSpc>
            </a:pPr>
            <a:r>
              <a:rPr lang="fa-IR" sz="1500" dirty="0" smtClean="0">
                <a:cs typeface="B Mitra" panose="00000400000000000000" pitchFamily="2" charset="-78"/>
                <a:sym typeface="Wingdings"/>
              </a:rPr>
              <a:t> </a:t>
            </a:r>
            <a:r>
              <a:rPr lang="fa-IR" sz="1500" dirty="0" smtClean="0">
                <a:cs typeface="B Mitra" panose="00000400000000000000" pitchFamily="2" charset="-78"/>
              </a:rPr>
              <a:t>آب پز کردن روش آسان و سالمی است</a:t>
            </a:r>
            <a:r>
              <a:rPr lang="fa-IR" sz="1500" dirty="0">
                <a:cs typeface="B Mitra" panose="00000400000000000000" pitchFamily="2" charset="-78"/>
              </a:rPr>
              <a:t>،</a:t>
            </a:r>
            <a:r>
              <a:rPr lang="fa-IR" sz="1500" dirty="0" smtClean="0">
                <a:cs typeface="B Mitra" panose="00000400000000000000" pitchFamily="2" charset="-78"/>
              </a:rPr>
              <a:t> </a:t>
            </a:r>
            <a:r>
              <a:rPr lang="fa-IR" sz="1500" dirty="0">
                <a:cs typeface="B Mitra" panose="00000400000000000000" pitchFamily="2" charset="-78"/>
              </a:rPr>
              <a:t>ولي </a:t>
            </a:r>
            <a:r>
              <a:rPr lang="fa-IR" sz="1500" dirty="0" smtClean="0">
                <a:cs typeface="B Mitra" panose="00000400000000000000" pitchFamily="2" charset="-78"/>
              </a:rPr>
              <a:t>هر </a:t>
            </a:r>
            <a:r>
              <a:rPr lang="fa-IR" sz="1500" dirty="0">
                <a:cs typeface="B Mitra" panose="00000400000000000000" pitchFamily="2" charset="-78"/>
              </a:rPr>
              <a:t>چه </a:t>
            </a:r>
            <a:r>
              <a:rPr lang="fa-IR" sz="1500" dirty="0" smtClean="0">
                <a:cs typeface="B Mitra" panose="00000400000000000000" pitchFamily="2" charset="-78"/>
              </a:rPr>
              <a:t>براي </a:t>
            </a:r>
            <a:r>
              <a:rPr lang="fa-IR" sz="1500" dirty="0">
                <a:cs typeface="B Mitra" panose="00000400000000000000" pitchFamily="2" charset="-78"/>
              </a:rPr>
              <a:t>آب پز كردن مواد </a:t>
            </a:r>
            <a:r>
              <a:rPr lang="fa-IR" sz="1500" dirty="0" smtClean="0">
                <a:cs typeface="B Mitra" panose="00000400000000000000" pitchFamily="2" charset="-78"/>
              </a:rPr>
              <a:t>غذايي </a:t>
            </a:r>
            <a:r>
              <a:rPr lang="fa-IR" sz="1500" dirty="0">
                <a:cs typeface="B Mitra" panose="00000400000000000000" pitchFamily="2" charset="-78"/>
              </a:rPr>
              <a:t>از آب </a:t>
            </a:r>
            <a:r>
              <a:rPr lang="fa-IR" sz="1500" dirty="0" smtClean="0">
                <a:cs typeface="B Mitra" panose="00000400000000000000" pitchFamily="2" charset="-78"/>
              </a:rPr>
              <a:t>بيشتري </a:t>
            </a:r>
            <a:r>
              <a:rPr lang="fa-IR" sz="1500" dirty="0">
                <a:cs typeface="B Mitra" panose="00000400000000000000" pitchFamily="2" charset="-78"/>
              </a:rPr>
              <a:t>استفاده </a:t>
            </a:r>
            <a:r>
              <a:rPr lang="fa-IR" sz="1500" dirty="0" smtClean="0">
                <a:cs typeface="B Mitra" panose="00000400000000000000" pitchFamily="2" charset="-78"/>
              </a:rPr>
              <a:t>كنيد و </a:t>
            </a:r>
            <a:r>
              <a:rPr lang="fa-IR" sz="1500" dirty="0">
                <a:cs typeface="B Mitra" panose="00000400000000000000" pitchFamily="2" charset="-78"/>
              </a:rPr>
              <a:t>زمان جوشاندن را </a:t>
            </a:r>
            <a:r>
              <a:rPr lang="fa-IR" sz="1500" dirty="0" smtClean="0">
                <a:cs typeface="B Mitra" panose="00000400000000000000" pitchFamily="2" charset="-78"/>
              </a:rPr>
              <a:t>افزايش دهيد</a:t>
            </a:r>
            <a:r>
              <a:rPr lang="fa-IR" sz="1500" dirty="0">
                <a:cs typeface="B Mitra" panose="00000400000000000000" pitchFamily="2" charset="-78"/>
              </a:rPr>
              <a:t>، </a:t>
            </a:r>
            <a:r>
              <a:rPr lang="fa-IR" sz="1500" dirty="0" smtClean="0">
                <a:cs typeface="B Mitra" panose="00000400000000000000" pitchFamily="2" charset="-78"/>
              </a:rPr>
              <a:t>ويتامين </a:t>
            </a:r>
            <a:r>
              <a:rPr lang="fa-IR" sz="1500" dirty="0">
                <a:cs typeface="B Mitra" panose="00000400000000000000" pitchFamily="2" charset="-78"/>
              </a:rPr>
              <a:t>هاي محلول در آب </a:t>
            </a:r>
            <a:r>
              <a:rPr lang="fa-IR" sz="1500" dirty="0" smtClean="0">
                <a:cs typeface="B Mitra" panose="00000400000000000000" pitchFamily="2" charset="-78"/>
              </a:rPr>
              <a:t>بيشتري </a:t>
            </a:r>
            <a:r>
              <a:rPr lang="fa-IR" sz="1500" dirty="0">
                <a:cs typeface="B Mitra" panose="00000400000000000000" pitchFamily="2" charset="-78"/>
              </a:rPr>
              <a:t>از </a:t>
            </a:r>
            <a:r>
              <a:rPr lang="fa-IR" sz="1500" dirty="0" smtClean="0">
                <a:cs typeface="B Mitra" panose="00000400000000000000" pitchFamily="2" charset="-78"/>
              </a:rPr>
              <a:t>بين </a:t>
            </a:r>
            <a:r>
              <a:rPr lang="fa-IR" sz="1500" dirty="0">
                <a:cs typeface="B Mitra" panose="00000400000000000000" pitchFamily="2" charset="-78"/>
              </a:rPr>
              <a:t>مي رود. پس بهترين روش آب پز كردن استفاده از مقدار </a:t>
            </a:r>
            <a:r>
              <a:rPr lang="fa-IR" sz="1500" dirty="0" smtClean="0">
                <a:cs typeface="B Mitra" panose="00000400000000000000" pitchFamily="2" charset="-78"/>
              </a:rPr>
              <a:t>كمي آب، </a:t>
            </a:r>
            <a:r>
              <a:rPr lang="fa-IR" sz="1500" dirty="0">
                <a:cs typeface="B Mitra" panose="00000400000000000000" pitchFamily="2" charset="-78"/>
              </a:rPr>
              <a:t>حرارت </a:t>
            </a:r>
            <a:r>
              <a:rPr lang="fa-IR" sz="1500" dirty="0" smtClean="0">
                <a:cs typeface="B Mitra" panose="00000400000000000000" pitchFamily="2" charset="-78"/>
              </a:rPr>
              <a:t>ملايم </a:t>
            </a:r>
            <a:r>
              <a:rPr lang="fa-IR" sz="1500" dirty="0">
                <a:cs typeface="B Mitra" panose="00000400000000000000" pitchFamily="2" charset="-78"/>
              </a:rPr>
              <a:t>و ظروف </a:t>
            </a:r>
            <a:r>
              <a:rPr lang="fa-IR" sz="1500" dirty="0" smtClean="0">
                <a:cs typeface="B Mitra" panose="00000400000000000000" pitchFamily="2" charset="-78"/>
              </a:rPr>
              <a:t>سربسته </a:t>
            </a:r>
            <a:r>
              <a:rPr lang="fa-IR" sz="1500" dirty="0">
                <a:cs typeface="B Mitra" panose="00000400000000000000" pitchFamily="2" charset="-78"/>
              </a:rPr>
              <a:t>است. </a:t>
            </a:r>
            <a:endParaRPr lang="fa-IR" sz="1500" dirty="0" smtClean="0">
              <a:cs typeface="B Mitra" panose="00000400000000000000" pitchFamily="2" charset="-78"/>
            </a:endParaRPr>
          </a:p>
          <a:p>
            <a:pPr algn="just">
              <a:lnSpc>
                <a:spcPct val="200000"/>
              </a:lnSpc>
            </a:pPr>
            <a:endParaRPr lang="fa-IR" sz="1100" dirty="0" smtClean="0">
              <a:cs typeface="B Mitra" panose="00000400000000000000" pitchFamily="2" charset="-78"/>
            </a:endParaRPr>
          </a:p>
          <a:p>
            <a:pPr algn="just">
              <a:lnSpc>
                <a:spcPct val="200000"/>
              </a:lnSpc>
            </a:pPr>
            <a:r>
              <a:rPr lang="fa-IR" sz="1500" dirty="0" smtClean="0">
                <a:cs typeface="B Mitra" panose="00000400000000000000" pitchFamily="2" charset="-78"/>
                <a:sym typeface="Wingdings"/>
              </a:rPr>
              <a:t> </a:t>
            </a:r>
            <a:r>
              <a:rPr lang="fa-IR" sz="1500" dirty="0" smtClean="0">
                <a:cs typeface="B Mitra" panose="00000400000000000000" pitchFamily="2" charset="-78"/>
              </a:rPr>
              <a:t>حتي </a:t>
            </a:r>
            <a:r>
              <a:rPr lang="fa-IR" sz="1500" dirty="0">
                <a:cs typeface="B Mitra" panose="00000400000000000000" pitchFamily="2" charset="-78"/>
              </a:rPr>
              <a:t>الامكان از آب پخت مواد غذايي استفاده كنيد و آن را دور نريزيد. اگر قرار است سبزي ها را به روش آب پز آماده كنيد </a:t>
            </a:r>
            <a:r>
              <a:rPr lang="fa-IR" sz="1500" dirty="0" smtClean="0">
                <a:cs typeface="B Mitra" panose="00000400000000000000" pitchFamily="2" charset="-78"/>
              </a:rPr>
              <a:t>تاحد </a:t>
            </a:r>
            <a:r>
              <a:rPr lang="fa-IR" sz="1500" dirty="0">
                <a:cs typeface="B Mitra" panose="00000400000000000000" pitchFamily="2" charset="-78"/>
              </a:rPr>
              <a:t>امكان آن ها را كمتر خرد كنيد و حتي بهتر است آن ها را درسته بپزيد. با اين كار مواد ويتاميني و املاح معدني كمتري از آن ها جدا شده و از دست مي رود. سبزي ها را در معرض نور قرار ندهيد.</a:t>
            </a:r>
          </a:p>
          <a:p>
            <a:pPr algn="just">
              <a:lnSpc>
                <a:spcPct val="200000"/>
              </a:lnSpc>
            </a:pPr>
            <a:endParaRPr lang="fa-IR" sz="1050" dirty="0">
              <a:cs typeface="B Mitra" panose="00000400000000000000" pitchFamily="2" charset="-78"/>
            </a:endParaRPr>
          </a:p>
          <a:p>
            <a:pPr algn="just">
              <a:lnSpc>
                <a:spcPct val="200000"/>
              </a:lnSpc>
            </a:pPr>
            <a:r>
              <a:rPr lang="fa-IR" sz="1500" dirty="0" smtClean="0">
                <a:cs typeface="B Mitra" panose="00000400000000000000" pitchFamily="2" charset="-78"/>
                <a:sym typeface="Wingdings"/>
              </a:rPr>
              <a:t> </a:t>
            </a:r>
            <a:r>
              <a:rPr lang="fa-IR" sz="1500" dirty="0" smtClean="0">
                <a:cs typeface="B Mitra" panose="00000400000000000000" pitchFamily="2" charset="-78"/>
              </a:rPr>
              <a:t>جداكردن </a:t>
            </a:r>
            <a:r>
              <a:rPr lang="fa-IR" sz="1500" dirty="0">
                <a:cs typeface="B Mitra" panose="00000400000000000000" pitchFamily="2" charset="-78"/>
              </a:rPr>
              <a:t>پوست صيفي جات قبل از پخت  نيز باعث كاهش قابل توجه مواد مغذي موجود در آن ها مي شود. به طور مثال اگر كدو سبز با پوست پخته شود، حدود يك سوم ویتامین</a:t>
            </a:r>
            <a:r>
              <a:rPr lang="en-US" sz="1500" dirty="0">
                <a:cs typeface="B Mitra" panose="00000400000000000000" pitchFamily="2" charset="-78"/>
              </a:rPr>
              <a:t>C </a:t>
            </a:r>
            <a:r>
              <a:rPr lang="fa-IR" sz="1500" dirty="0">
                <a:cs typeface="B Mitra" panose="00000400000000000000" pitchFamily="2" charset="-78"/>
              </a:rPr>
              <a:t> خود را از دست مي دهد، ولي كاهش اين ويتامين در كدو سبز بدون پوست 10 درصد بيشتر است. با اين حال بهترين روش براي مصرف سبزي ها مصرف آن ها به صورت تازه و خام است.</a:t>
            </a: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200">
        <p14:flip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836712"/>
            <a:ext cx="8640960" cy="3847207"/>
          </a:xfrm>
          <a:prstGeom prst="rect">
            <a:avLst/>
          </a:prstGeom>
        </p:spPr>
        <p:txBody>
          <a:bodyPr wrap="square">
            <a:spAutoFit/>
          </a:bodyPr>
          <a:lstStyle/>
          <a:p>
            <a:pPr algn="just">
              <a:lnSpc>
                <a:spcPct val="250000"/>
              </a:lnSpc>
            </a:pPr>
            <a:r>
              <a:rPr lang="fa-IR" sz="1600" b="1" dirty="0">
                <a:solidFill>
                  <a:srgbClr val="00B050"/>
                </a:solidFill>
                <a:cs typeface="B Titr" panose="00000700000000000000" pitchFamily="2" charset="-78"/>
              </a:rPr>
              <a:t>2- بخار پز كردن</a:t>
            </a:r>
          </a:p>
          <a:p>
            <a:pPr algn="just">
              <a:lnSpc>
                <a:spcPct val="250000"/>
              </a:lnSpc>
            </a:pPr>
            <a:r>
              <a:rPr lang="fa-IR" sz="1600" dirty="0">
                <a:cs typeface="B Mitra" panose="00000400000000000000" pitchFamily="2" charset="-78"/>
              </a:rPr>
              <a:t>بخارپز كردن سالم ترين روش پختن غذا به شمار مي رود، ز يرا ازدست رفتن مواد مغذي به حداقل ميزان ممكن كاهش مي يابد. در اين روش، نيازي به حرارت دادن زياد نيست و حرارت ملايم مي تواند دماي مطلوب برا ي پخت را تأمين كند. بخار پز كردن براي پخت سبزي ها، گوشت قرمز، مرغ و ماهي مناسب است. سبزي ها را مي توان هم به صورت خام و هم پخته مصرف كرد. اما به دليل دارا بودن ويتامين هاي حساس به حرارت </a:t>
            </a:r>
            <a:r>
              <a:rPr lang="fa-IR" sz="1400" dirty="0">
                <a:cs typeface="B Mitra" panose="00000400000000000000" pitchFamily="2" charset="-78"/>
              </a:rPr>
              <a:t>(مثل ويتامين ث و ويتامين هاي گروه ب)</a:t>
            </a:r>
            <a:r>
              <a:rPr lang="fa-IR" sz="1600" dirty="0">
                <a:cs typeface="B Mitra" panose="00000400000000000000" pitchFamily="2" charset="-78"/>
              </a:rPr>
              <a:t>، بخار پزكردن بهترين روش پخت براي جلوگيري از اتلاف اين مواد است. توجه داشته باشيد در روش بخار پز كردن سبزي ها در تماس مستقيم با آب قرار ندارند و فقط با بخار آب مي پزند.</a:t>
            </a: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200">
        <p14:flip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5330" y="260648"/>
            <a:ext cx="8229600" cy="1143000"/>
          </a:xfrm>
        </p:spPr>
        <p:txBody>
          <a:bodyPr>
            <a:normAutofit/>
          </a:bodyPr>
          <a:lstStyle/>
          <a:p>
            <a:pPr algn="r"/>
            <a:r>
              <a:rPr lang="fa-IR" sz="2400" dirty="0">
                <a:solidFill>
                  <a:srgbClr val="002060"/>
                </a:solidFill>
                <a:cs typeface="2  Titr" panose="00000700000000000000" pitchFamily="2" charset="-78"/>
              </a:rPr>
              <a:t>ریزمغذی و درشت مغذی های مورد نیاز بدن:</a:t>
            </a:r>
          </a:p>
        </p:txBody>
      </p:sp>
      <p:sp>
        <p:nvSpPr>
          <p:cNvPr id="3" name="Content Placeholder 2"/>
          <p:cNvSpPr>
            <a:spLocks noGrp="1"/>
          </p:cNvSpPr>
          <p:nvPr>
            <p:ph idx="1"/>
          </p:nvPr>
        </p:nvSpPr>
        <p:spPr>
          <a:xfrm>
            <a:off x="393322" y="1196752"/>
            <a:ext cx="8373616" cy="5184576"/>
          </a:xfrm>
        </p:spPr>
        <p:txBody>
          <a:bodyPr>
            <a:normAutofit fontScale="55000" lnSpcReduction="20000"/>
          </a:bodyPr>
          <a:lstStyle/>
          <a:p>
            <a:pPr marL="0" indent="0" algn="just">
              <a:lnSpc>
                <a:spcPct val="170000"/>
              </a:lnSpc>
              <a:buNone/>
            </a:pPr>
            <a:r>
              <a:rPr lang="fa-IR" sz="3400" dirty="0">
                <a:solidFill>
                  <a:schemeClr val="tx1">
                    <a:lumMod val="95000"/>
                    <a:lumOff val="5000"/>
                  </a:schemeClr>
                </a:solidFill>
                <a:cs typeface="B Mitra" panose="00000400000000000000" pitchFamily="2" charset="-78"/>
              </a:rPr>
              <a:t>ويتامين ها و مواد معدني موادي هستند كه انرژي توليد نمي كنند ولي به تنظيم </a:t>
            </a:r>
            <a:r>
              <a:rPr lang="fa-IR" sz="3400" dirty="0" smtClean="0">
                <a:solidFill>
                  <a:schemeClr val="tx1">
                    <a:lumMod val="95000"/>
                    <a:lumOff val="5000"/>
                  </a:schemeClr>
                </a:solidFill>
                <a:cs typeface="B Mitra" panose="00000400000000000000" pitchFamily="2" charset="-78"/>
              </a:rPr>
              <a:t>و آزادسازي </a:t>
            </a:r>
            <a:r>
              <a:rPr lang="fa-IR" sz="3400" dirty="0">
                <a:solidFill>
                  <a:schemeClr val="tx1">
                    <a:lumMod val="95000"/>
                    <a:lumOff val="5000"/>
                  </a:schemeClr>
                </a:solidFill>
                <a:cs typeface="B Mitra" panose="00000400000000000000" pitchFamily="2" charset="-78"/>
              </a:rPr>
              <a:t>انرژي كربوهيدرات ها، چربي ها و پروتئين ها كمك مي </a:t>
            </a:r>
            <a:r>
              <a:rPr lang="fa-IR" sz="3400" dirty="0" smtClean="0">
                <a:solidFill>
                  <a:schemeClr val="tx1">
                    <a:lumMod val="95000"/>
                    <a:lumOff val="5000"/>
                  </a:schemeClr>
                </a:solidFill>
                <a:cs typeface="B Mitra" panose="00000400000000000000" pitchFamily="2" charset="-78"/>
              </a:rPr>
              <a:t>كنند</a:t>
            </a:r>
            <a:r>
              <a:rPr lang="fa-IR" sz="3400" dirty="0">
                <a:solidFill>
                  <a:schemeClr val="tx1">
                    <a:lumMod val="95000"/>
                    <a:lumOff val="5000"/>
                  </a:schemeClr>
                </a:solidFill>
                <a:cs typeface="B Mitra" panose="00000400000000000000" pitchFamily="2" charset="-78"/>
              </a:rPr>
              <a:t>. اين مواد بايد از طريق برنامه غذايي روزانه و مصرف غذاهاي مختلف به بدن برسند.</a:t>
            </a:r>
          </a:p>
          <a:p>
            <a:pPr marL="0" indent="0" algn="just">
              <a:lnSpc>
                <a:spcPct val="170000"/>
              </a:lnSpc>
              <a:buNone/>
            </a:pPr>
            <a:endParaRPr lang="fa-IR" sz="1300" dirty="0">
              <a:solidFill>
                <a:schemeClr val="tx1">
                  <a:lumMod val="95000"/>
                  <a:lumOff val="5000"/>
                </a:schemeClr>
              </a:solidFill>
              <a:cs typeface="B Mitra" panose="00000400000000000000" pitchFamily="2" charset="-78"/>
            </a:endParaRPr>
          </a:p>
          <a:p>
            <a:pPr marL="0" indent="0" algn="just">
              <a:lnSpc>
                <a:spcPct val="170000"/>
              </a:lnSpc>
              <a:buNone/>
            </a:pPr>
            <a:r>
              <a:rPr lang="fa-IR" sz="3600" b="1" dirty="0" smtClean="0">
                <a:solidFill>
                  <a:srgbClr val="0070C0"/>
                </a:solidFill>
                <a:cs typeface="B Mitra" panose="00000400000000000000" pitchFamily="2" charset="-78"/>
              </a:rPr>
              <a:t>آب:</a:t>
            </a:r>
            <a:endParaRPr lang="fa-IR" sz="3600" b="1" dirty="0">
              <a:solidFill>
                <a:srgbClr val="0070C0"/>
              </a:solidFill>
              <a:cs typeface="B Mitra" panose="00000400000000000000" pitchFamily="2" charset="-78"/>
            </a:endParaRPr>
          </a:p>
          <a:p>
            <a:pPr marL="0" indent="0" algn="just">
              <a:lnSpc>
                <a:spcPct val="190000"/>
              </a:lnSpc>
              <a:buNone/>
            </a:pPr>
            <a:r>
              <a:rPr lang="fa-IR" sz="3400" dirty="0" smtClean="0">
                <a:solidFill>
                  <a:schemeClr val="tx1">
                    <a:lumMod val="95000"/>
                    <a:lumOff val="5000"/>
                  </a:schemeClr>
                </a:solidFill>
                <a:cs typeface="B Mitra" panose="00000400000000000000" pitchFamily="2" charset="-78"/>
              </a:rPr>
              <a:t>اگر </a:t>
            </a:r>
            <a:r>
              <a:rPr lang="fa-IR" sz="3400" dirty="0">
                <a:solidFill>
                  <a:schemeClr val="tx1">
                    <a:lumMod val="95000"/>
                    <a:lumOff val="5000"/>
                  </a:schemeClr>
                </a:solidFill>
                <a:cs typeface="B Mitra" panose="00000400000000000000" pitchFamily="2" charset="-78"/>
              </a:rPr>
              <a:t>چه آب ماده اي انرژي زا نيست، اما يكي از </a:t>
            </a:r>
            <a:r>
              <a:rPr lang="fa-IR" sz="3400" dirty="0" smtClean="0">
                <a:solidFill>
                  <a:schemeClr val="tx1">
                    <a:lumMod val="95000"/>
                    <a:lumOff val="5000"/>
                  </a:schemeClr>
                </a:solidFill>
                <a:cs typeface="B Mitra" panose="00000400000000000000" pitchFamily="2" charset="-78"/>
              </a:rPr>
              <a:t>حياتي </a:t>
            </a:r>
            <a:r>
              <a:rPr lang="fa-IR" sz="3400" dirty="0">
                <a:solidFill>
                  <a:schemeClr val="tx1">
                    <a:lumMod val="95000"/>
                    <a:lumOff val="5000"/>
                  </a:schemeClr>
                </a:solidFill>
                <a:cs typeface="B Mitra" panose="00000400000000000000" pitchFamily="2" charset="-78"/>
              </a:rPr>
              <a:t>ترين نيازهاي غذايي انسان </a:t>
            </a:r>
            <a:r>
              <a:rPr lang="fa-IR" sz="3400" dirty="0" smtClean="0">
                <a:solidFill>
                  <a:schemeClr val="tx1">
                    <a:lumMod val="95000"/>
                    <a:lumOff val="5000"/>
                  </a:schemeClr>
                </a:solidFill>
                <a:cs typeface="B Mitra" panose="00000400000000000000" pitchFamily="2" charset="-78"/>
              </a:rPr>
              <a:t>است. بدن </a:t>
            </a:r>
            <a:r>
              <a:rPr lang="fa-IR" sz="3400" dirty="0">
                <a:solidFill>
                  <a:schemeClr val="tx1">
                    <a:lumMod val="95000"/>
                    <a:lumOff val="5000"/>
                  </a:schemeClr>
                </a:solidFill>
                <a:cs typeface="B Mitra" panose="00000400000000000000" pitchFamily="2" charset="-78"/>
              </a:rPr>
              <a:t>براي انجام كليه </a:t>
            </a:r>
            <a:r>
              <a:rPr lang="fa-IR" sz="3400" dirty="0" smtClean="0">
                <a:solidFill>
                  <a:schemeClr val="tx1">
                    <a:lumMod val="95000"/>
                    <a:lumOff val="5000"/>
                  </a:schemeClr>
                </a:solidFill>
                <a:cs typeface="B Mitra" panose="00000400000000000000" pitchFamily="2" charset="-78"/>
              </a:rPr>
              <a:t>فعاليتها </a:t>
            </a:r>
            <a:r>
              <a:rPr lang="fa-IR" sz="3400" dirty="0">
                <a:solidFill>
                  <a:schemeClr val="tx1">
                    <a:lumMod val="95000"/>
                    <a:lumOff val="5000"/>
                  </a:schemeClr>
                </a:solidFill>
                <a:cs typeface="B Mitra" panose="00000400000000000000" pitchFamily="2" charset="-78"/>
              </a:rPr>
              <a:t>به آب نياز دارد. به همين دليل، مصرف </a:t>
            </a:r>
            <a:r>
              <a:rPr lang="fa-IR" sz="3400" dirty="0" smtClean="0">
                <a:solidFill>
                  <a:schemeClr val="tx1">
                    <a:lumMod val="95000"/>
                    <a:lumOff val="5000"/>
                  </a:schemeClr>
                </a:solidFill>
                <a:cs typeface="B Mitra" panose="00000400000000000000" pitchFamily="2" charset="-78"/>
              </a:rPr>
              <a:t>8-6 ليوان </a:t>
            </a:r>
            <a:r>
              <a:rPr lang="fa-IR" sz="3400" dirty="0">
                <a:solidFill>
                  <a:schemeClr val="tx1">
                    <a:lumMod val="95000"/>
                    <a:lumOff val="5000"/>
                  </a:schemeClr>
                </a:solidFill>
                <a:cs typeface="B Mitra" panose="00000400000000000000" pitchFamily="2" charset="-78"/>
              </a:rPr>
              <a:t>آب </a:t>
            </a:r>
            <a:r>
              <a:rPr lang="fa-IR" sz="3400" dirty="0" smtClean="0">
                <a:solidFill>
                  <a:schemeClr val="tx1">
                    <a:lumMod val="95000"/>
                    <a:lumOff val="5000"/>
                  </a:schemeClr>
                </a:solidFill>
                <a:cs typeface="B Mitra" panose="00000400000000000000" pitchFamily="2" charset="-78"/>
              </a:rPr>
              <a:t>در طي </a:t>
            </a:r>
            <a:r>
              <a:rPr lang="fa-IR" sz="3400" dirty="0">
                <a:solidFill>
                  <a:schemeClr val="tx1">
                    <a:lumMod val="95000"/>
                    <a:lumOff val="5000"/>
                  </a:schemeClr>
                </a:solidFill>
                <a:cs typeface="B Mitra" panose="00000400000000000000" pitchFamily="2" charset="-78"/>
              </a:rPr>
              <a:t>روز ضروري </a:t>
            </a:r>
            <a:r>
              <a:rPr lang="fa-IR" sz="3400" dirty="0" smtClean="0">
                <a:solidFill>
                  <a:schemeClr val="tx1">
                    <a:lumMod val="95000"/>
                    <a:lumOff val="5000"/>
                  </a:schemeClr>
                </a:solidFill>
                <a:cs typeface="B Mitra" panose="00000400000000000000" pitchFamily="2" charset="-78"/>
              </a:rPr>
              <a:t>است. </a:t>
            </a:r>
            <a:r>
              <a:rPr lang="fa-IR" sz="3400" dirty="0">
                <a:solidFill>
                  <a:schemeClr val="tx1">
                    <a:lumMod val="95000"/>
                    <a:lumOff val="5000"/>
                  </a:schemeClr>
                </a:solidFill>
                <a:cs typeface="B Mitra" panose="00000400000000000000" pitchFamily="2" charset="-78"/>
              </a:rPr>
              <a:t>در برخي بيماري ها مانند اسهال و بيماري هاي </a:t>
            </a:r>
            <a:r>
              <a:rPr lang="fa-IR" sz="3400" dirty="0" smtClean="0">
                <a:solidFill>
                  <a:schemeClr val="tx1">
                    <a:lumMod val="95000"/>
                    <a:lumOff val="5000"/>
                  </a:schemeClr>
                </a:solidFill>
                <a:cs typeface="B Mitra" panose="00000400000000000000" pitchFamily="2" charset="-78"/>
              </a:rPr>
              <a:t>كليه، همچنين هنگام </a:t>
            </a:r>
            <a:r>
              <a:rPr lang="fa-IR" sz="3400" dirty="0">
                <a:solidFill>
                  <a:schemeClr val="tx1">
                    <a:lumMod val="95000"/>
                    <a:lumOff val="5000"/>
                  </a:schemeClr>
                </a:solidFill>
                <a:cs typeface="B Mitra" panose="00000400000000000000" pitchFamily="2" charset="-78"/>
              </a:rPr>
              <a:t>ورزش و فعاليت هاي سنگين و پر تحرك، در هواي گرم و </a:t>
            </a:r>
            <a:r>
              <a:rPr lang="fa-IR" sz="3400" dirty="0" smtClean="0">
                <a:solidFill>
                  <a:schemeClr val="tx1">
                    <a:lumMod val="95000"/>
                    <a:lumOff val="5000"/>
                  </a:schemeClr>
                </a:solidFill>
                <a:cs typeface="B Mitra" panose="00000400000000000000" pitchFamily="2" charset="-78"/>
              </a:rPr>
              <a:t>يا </a:t>
            </a:r>
            <a:r>
              <a:rPr lang="fa-IR" sz="3400" dirty="0">
                <a:solidFill>
                  <a:schemeClr val="tx1">
                    <a:lumMod val="95000"/>
                    <a:lumOff val="5000"/>
                  </a:schemeClr>
                </a:solidFill>
                <a:cs typeface="B Mitra" panose="00000400000000000000" pitchFamily="2" charset="-78"/>
              </a:rPr>
              <a:t>مصرف </a:t>
            </a:r>
            <a:r>
              <a:rPr lang="fa-IR" sz="3400" dirty="0" smtClean="0">
                <a:solidFill>
                  <a:schemeClr val="tx1">
                    <a:lumMod val="95000"/>
                    <a:lumOff val="5000"/>
                  </a:schemeClr>
                </a:solidFill>
                <a:cs typeface="B Mitra" panose="00000400000000000000" pitchFamily="2" charset="-78"/>
              </a:rPr>
              <a:t>غذاهاي حاوي فيبر </a:t>
            </a:r>
            <a:r>
              <a:rPr lang="fa-IR" sz="3400" dirty="0">
                <a:solidFill>
                  <a:schemeClr val="tx1">
                    <a:lumMod val="95000"/>
                    <a:lumOff val="5000"/>
                  </a:schemeClr>
                </a:solidFill>
                <a:cs typeface="B Mitra" panose="00000400000000000000" pitchFamily="2" charset="-78"/>
              </a:rPr>
              <a:t>زياد </a:t>
            </a:r>
            <a:r>
              <a:rPr lang="fa-IR" sz="3300" dirty="0">
                <a:solidFill>
                  <a:schemeClr val="tx1">
                    <a:lumMod val="95000"/>
                    <a:lumOff val="5000"/>
                  </a:schemeClr>
                </a:solidFill>
                <a:cs typeface="B Mitra" panose="00000400000000000000" pitchFamily="2" charset="-78"/>
              </a:rPr>
              <a:t>(غلات </a:t>
            </a:r>
            <a:r>
              <a:rPr lang="fa-IR" sz="3300" dirty="0" smtClean="0">
                <a:solidFill>
                  <a:schemeClr val="tx1">
                    <a:lumMod val="95000"/>
                    <a:lumOff val="5000"/>
                  </a:schemeClr>
                </a:solidFill>
                <a:cs typeface="B Mitra" panose="00000400000000000000" pitchFamily="2" charset="-78"/>
              </a:rPr>
              <a:t>سبوس </a:t>
            </a:r>
            <a:r>
              <a:rPr lang="fa-IR" sz="3300" dirty="0">
                <a:solidFill>
                  <a:schemeClr val="tx1">
                    <a:lumMod val="95000"/>
                    <a:lumOff val="5000"/>
                  </a:schemeClr>
                </a:solidFill>
                <a:cs typeface="B Mitra" panose="00000400000000000000" pitchFamily="2" charset="-78"/>
              </a:rPr>
              <a:t>دار و </a:t>
            </a:r>
            <a:r>
              <a:rPr lang="fa-IR" sz="3300" dirty="0" smtClean="0">
                <a:solidFill>
                  <a:schemeClr val="tx1">
                    <a:lumMod val="95000"/>
                    <a:lumOff val="5000"/>
                  </a:schemeClr>
                </a:solidFill>
                <a:cs typeface="B Mitra" panose="00000400000000000000" pitchFamily="2" charset="-78"/>
              </a:rPr>
              <a:t>حبوبات) </a:t>
            </a:r>
            <a:r>
              <a:rPr lang="fa-IR" sz="3400" dirty="0">
                <a:solidFill>
                  <a:schemeClr val="tx1">
                    <a:lumMod val="95000"/>
                    <a:lumOff val="5000"/>
                  </a:schemeClr>
                </a:solidFill>
                <a:cs typeface="B Mitra" panose="00000400000000000000" pitchFamily="2" charset="-78"/>
              </a:rPr>
              <a:t>يا مصرف زياد چاي و قهوه نياز به آب </a:t>
            </a:r>
            <a:r>
              <a:rPr lang="fa-IR" sz="3400" dirty="0" smtClean="0">
                <a:solidFill>
                  <a:schemeClr val="tx1">
                    <a:lumMod val="95000"/>
                    <a:lumOff val="5000"/>
                  </a:schemeClr>
                </a:solidFill>
                <a:cs typeface="B Mitra" panose="00000400000000000000" pitchFamily="2" charset="-78"/>
              </a:rPr>
              <a:t>افزايش مي </a:t>
            </a:r>
            <a:r>
              <a:rPr lang="fa-IR" sz="3400" dirty="0">
                <a:solidFill>
                  <a:schemeClr val="tx1">
                    <a:lumMod val="95000"/>
                    <a:lumOff val="5000"/>
                  </a:schemeClr>
                </a:solidFill>
                <a:cs typeface="B Mitra" panose="00000400000000000000" pitchFamily="2" charset="-78"/>
              </a:rPr>
              <a:t>يابد. ميزان آب مورد نياز برخي افراد مثل زنان باردار و شيرده يا سالمند نسبت به </a:t>
            </a:r>
            <a:r>
              <a:rPr lang="fa-IR" sz="3400" dirty="0" smtClean="0">
                <a:solidFill>
                  <a:schemeClr val="tx1">
                    <a:lumMod val="95000"/>
                    <a:lumOff val="5000"/>
                  </a:schemeClr>
                </a:solidFill>
                <a:cs typeface="B Mitra" panose="00000400000000000000" pitchFamily="2" charset="-78"/>
              </a:rPr>
              <a:t>افراد معمولي </a:t>
            </a:r>
            <a:r>
              <a:rPr lang="fa-IR" sz="3400" dirty="0">
                <a:solidFill>
                  <a:schemeClr val="tx1">
                    <a:lumMod val="95000"/>
                    <a:lumOff val="5000"/>
                  </a:schemeClr>
                </a:solidFill>
                <a:cs typeface="B Mitra" panose="00000400000000000000" pitchFamily="2" charset="-78"/>
              </a:rPr>
              <a:t>بيشتر </a:t>
            </a:r>
            <a:r>
              <a:rPr lang="fa-IR" sz="3400" dirty="0" smtClean="0">
                <a:solidFill>
                  <a:schemeClr val="tx1">
                    <a:lumMod val="95000"/>
                    <a:lumOff val="5000"/>
                  </a:schemeClr>
                </a:solidFill>
                <a:cs typeface="B Mitra" panose="00000400000000000000" pitchFamily="2" charset="-78"/>
              </a:rPr>
              <a:t>است. </a:t>
            </a:r>
            <a:r>
              <a:rPr lang="fa-IR" sz="3400" dirty="0">
                <a:solidFill>
                  <a:schemeClr val="tx1">
                    <a:lumMod val="95000"/>
                    <a:lumOff val="5000"/>
                  </a:schemeClr>
                </a:solidFill>
                <a:cs typeface="B Mitra" panose="00000400000000000000" pitchFamily="2" charset="-78"/>
              </a:rPr>
              <a:t>در بعضي از بيماران مثل افراد مبتلا به نارسائي قلبي ميزان </a:t>
            </a:r>
            <a:r>
              <a:rPr lang="fa-IR" sz="3400" dirty="0" smtClean="0">
                <a:solidFill>
                  <a:schemeClr val="tx1">
                    <a:lumMod val="95000"/>
                    <a:lumOff val="5000"/>
                  </a:schemeClr>
                </a:solidFill>
                <a:cs typeface="B Mitra" panose="00000400000000000000" pitchFamily="2" charset="-78"/>
              </a:rPr>
              <a:t>مصرف آب </a:t>
            </a:r>
            <a:r>
              <a:rPr lang="fa-IR" sz="3400" dirty="0">
                <a:solidFill>
                  <a:schemeClr val="tx1">
                    <a:lumMod val="95000"/>
                    <a:lumOff val="5000"/>
                  </a:schemeClr>
                </a:solidFill>
                <a:cs typeface="B Mitra" panose="00000400000000000000" pitchFamily="2" charset="-78"/>
              </a:rPr>
              <a:t>و ساير مايعات بايد تحت نظر پزشك تعيين شود</a:t>
            </a:r>
            <a:r>
              <a:rPr lang="fa-IR" dirty="0"/>
              <a:t>.</a:t>
            </a:r>
          </a:p>
        </p:txBody>
      </p:sp>
    </p:spTree>
    <p:extLst>
      <p:ext uri="{BB962C8B-B14F-4D97-AF65-F5344CB8AC3E}">
        <p14:creationId xmlns:p14="http://schemas.microsoft.com/office/powerpoint/2010/main" xmlns="" val="411348111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354" y="980728"/>
            <a:ext cx="8244408" cy="3000821"/>
          </a:xfrm>
          <a:prstGeom prst="rect">
            <a:avLst/>
          </a:prstGeom>
        </p:spPr>
        <p:txBody>
          <a:bodyPr wrap="square">
            <a:spAutoFit/>
          </a:bodyPr>
          <a:lstStyle/>
          <a:p>
            <a:pPr algn="just">
              <a:lnSpc>
                <a:spcPct val="250000"/>
              </a:lnSpc>
            </a:pPr>
            <a:r>
              <a:rPr lang="fa-IR" b="1" dirty="0" smtClean="0">
                <a:solidFill>
                  <a:srgbClr val="00B050"/>
                </a:solidFill>
                <a:cs typeface="B Titr" panose="00000700000000000000" pitchFamily="2" charset="-78"/>
              </a:rPr>
              <a:t>3- تفت </a:t>
            </a:r>
            <a:r>
              <a:rPr lang="fa-IR" b="1" dirty="0">
                <a:solidFill>
                  <a:srgbClr val="00B050"/>
                </a:solidFill>
                <a:cs typeface="B Titr" panose="00000700000000000000" pitchFamily="2" charset="-78"/>
              </a:rPr>
              <a:t>دادن</a:t>
            </a:r>
          </a:p>
          <a:p>
            <a:pPr algn="just">
              <a:lnSpc>
                <a:spcPct val="200000"/>
              </a:lnSpc>
            </a:pPr>
            <a:r>
              <a:rPr lang="fa-IR" dirty="0">
                <a:cs typeface="B Mitra" panose="00000400000000000000" pitchFamily="2" charset="-78"/>
              </a:rPr>
              <a:t>به </a:t>
            </a:r>
            <a:r>
              <a:rPr lang="fa-IR" dirty="0" smtClean="0">
                <a:cs typeface="B Mitra" panose="00000400000000000000" pitchFamily="2" charset="-78"/>
              </a:rPr>
              <a:t>جاي </a:t>
            </a:r>
            <a:r>
              <a:rPr lang="fa-IR" dirty="0">
                <a:cs typeface="B Mitra" panose="00000400000000000000" pitchFamily="2" charset="-78"/>
              </a:rPr>
              <a:t>مصرف مواد سرخ </a:t>
            </a:r>
            <a:r>
              <a:rPr lang="fa-IR" dirty="0" smtClean="0">
                <a:cs typeface="B Mitra" panose="00000400000000000000" pitchFamily="2" charset="-78"/>
              </a:rPr>
              <a:t>كرده، </a:t>
            </a:r>
            <a:r>
              <a:rPr lang="fa-IR" dirty="0">
                <a:cs typeface="B Mitra" panose="00000400000000000000" pitchFamily="2" charset="-78"/>
              </a:rPr>
              <a:t>مي توان از تفت دادن مختصر مواد </a:t>
            </a:r>
            <a:r>
              <a:rPr lang="fa-IR" dirty="0" smtClean="0">
                <a:cs typeface="B Mitra" panose="00000400000000000000" pitchFamily="2" charset="-78"/>
              </a:rPr>
              <a:t>غذايي </a:t>
            </a:r>
            <a:r>
              <a:rPr lang="fa-IR" sz="1600" dirty="0">
                <a:cs typeface="B Mitra" panose="00000400000000000000" pitchFamily="2" charset="-78"/>
              </a:rPr>
              <a:t>(با روغن </a:t>
            </a:r>
            <a:r>
              <a:rPr lang="fa-IR" sz="1600" dirty="0" smtClean="0">
                <a:cs typeface="B Mitra" panose="00000400000000000000" pitchFamily="2" charset="-78"/>
              </a:rPr>
              <a:t>خيلي كم</a:t>
            </a:r>
            <a:r>
              <a:rPr lang="fa-IR" sz="1600" dirty="0">
                <a:cs typeface="B Mitra" panose="00000400000000000000" pitchFamily="2" charset="-78"/>
              </a:rPr>
              <a:t>) </a:t>
            </a:r>
            <a:r>
              <a:rPr lang="fa-IR" dirty="0">
                <a:cs typeface="B Mitra" panose="00000400000000000000" pitchFamily="2" charset="-78"/>
              </a:rPr>
              <a:t>استفاده </a:t>
            </a:r>
            <a:r>
              <a:rPr lang="fa-IR" dirty="0" smtClean="0">
                <a:cs typeface="B Mitra" panose="00000400000000000000" pitchFamily="2" charset="-78"/>
              </a:rPr>
              <a:t>كرد. روغني </a:t>
            </a:r>
            <a:r>
              <a:rPr lang="fa-IR" dirty="0">
                <a:cs typeface="B Mitra" panose="00000400000000000000" pitchFamily="2" charset="-78"/>
              </a:rPr>
              <a:t>كه </a:t>
            </a:r>
            <a:r>
              <a:rPr lang="fa-IR" dirty="0" smtClean="0">
                <a:cs typeface="B Mitra" panose="00000400000000000000" pitchFamily="2" charset="-78"/>
              </a:rPr>
              <a:t>براي </a:t>
            </a:r>
            <a:r>
              <a:rPr lang="fa-IR" dirty="0">
                <a:cs typeface="B Mitra" panose="00000400000000000000" pitchFamily="2" charset="-78"/>
              </a:rPr>
              <a:t>تفت دادن استفاده مي شود، بهتر است از </a:t>
            </a:r>
            <a:r>
              <a:rPr lang="fa-IR" dirty="0" smtClean="0">
                <a:cs typeface="B Mitra" panose="00000400000000000000" pitchFamily="2" charset="-78"/>
              </a:rPr>
              <a:t>نوع </a:t>
            </a:r>
            <a:r>
              <a:rPr lang="fa-IR" dirty="0">
                <a:cs typeface="B Mitra" panose="00000400000000000000" pitchFamily="2" charset="-78"/>
              </a:rPr>
              <a:t>روغن </a:t>
            </a:r>
            <a:r>
              <a:rPr lang="fa-IR" dirty="0" smtClean="0">
                <a:cs typeface="B Mitra" panose="00000400000000000000" pitchFamily="2" charset="-78"/>
              </a:rPr>
              <a:t>هاي مايع گياهي باشد. </a:t>
            </a:r>
            <a:r>
              <a:rPr lang="fa-IR" dirty="0">
                <a:cs typeface="B Mitra" panose="00000400000000000000" pitchFamily="2" charset="-78"/>
              </a:rPr>
              <a:t>درجات حرارت </a:t>
            </a:r>
            <a:r>
              <a:rPr lang="fa-IR" dirty="0" smtClean="0">
                <a:cs typeface="B Mitra" panose="00000400000000000000" pitchFamily="2" charset="-78"/>
              </a:rPr>
              <a:t>بالا، </a:t>
            </a:r>
            <a:r>
              <a:rPr lang="fa-IR" dirty="0">
                <a:cs typeface="B Mitra" panose="00000400000000000000" pitchFamily="2" charset="-78"/>
              </a:rPr>
              <a:t>اثرات </a:t>
            </a:r>
            <a:r>
              <a:rPr lang="fa-IR" dirty="0" smtClean="0">
                <a:cs typeface="B Mitra" panose="00000400000000000000" pitchFamily="2" charset="-78"/>
              </a:rPr>
              <a:t>نامطلوبي </a:t>
            </a:r>
            <a:r>
              <a:rPr lang="fa-IR" dirty="0">
                <a:cs typeface="B Mitra" panose="00000400000000000000" pitchFamily="2" charset="-78"/>
              </a:rPr>
              <a:t>بر مواد </a:t>
            </a:r>
            <a:r>
              <a:rPr lang="fa-IR" dirty="0" smtClean="0">
                <a:cs typeface="B Mitra" panose="00000400000000000000" pitchFamily="2" charset="-78"/>
              </a:rPr>
              <a:t>غذايي </a:t>
            </a:r>
            <a:r>
              <a:rPr lang="fa-IR" dirty="0">
                <a:cs typeface="B Mitra" panose="00000400000000000000" pitchFamily="2" charset="-78"/>
              </a:rPr>
              <a:t>بر </a:t>
            </a:r>
            <a:r>
              <a:rPr lang="fa-IR" dirty="0" smtClean="0">
                <a:cs typeface="B Mitra" panose="00000400000000000000" pitchFamily="2" charset="-78"/>
              </a:rPr>
              <a:t>جاي </a:t>
            </a:r>
            <a:r>
              <a:rPr lang="fa-IR" dirty="0">
                <a:cs typeface="B Mitra" panose="00000400000000000000" pitchFamily="2" charset="-78"/>
              </a:rPr>
              <a:t>مي گذارد </a:t>
            </a:r>
            <a:r>
              <a:rPr lang="fa-IR" dirty="0" smtClean="0">
                <a:cs typeface="B Mitra" panose="00000400000000000000" pitchFamily="2" charset="-78"/>
              </a:rPr>
              <a:t>و باعث توليد </a:t>
            </a:r>
            <a:r>
              <a:rPr lang="fa-IR" dirty="0">
                <a:cs typeface="B Mitra" panose="00000400000000000000" pitchFamily="2" charset="-78"/>
              </a:rPr>
              <a:t>مواد </a:t>
            </a:r>
            <a:r>
              <a:rPr lang="fa-IR" dirty="0" smtClean="0">
                <a:cs typeface="B Mitra" panose="00000400000000000000" pitchFamily="2" charset="-78"/>
              </a:rPr>
              <a:t>خطرناكي </a:t>
            </a:r>
            <a:r>
              <a:rPr lang="fa-IR" dirty="0">
                <a:cs typeface="B Mitra" panose="00000400000000000000" pitchFamily="2" charset="-78"/>
              </a:rPr>
              <a:t>در غذاها مي شود هر چه مدت زمان سرخ كردن طولان ي </a:t>
            </a:r>
            <a:r>
              <a:rPr lang="fa-IR" dirty="0" smtClean="0">
                <a:cs typeface="B Mitra" panose="00000400000000000000" pitchFamily="2" charset="-78"/>
              </a:rPr>
              <a:t>تر باشد</a:t>
            </a:r>
            <a:r>
              <a:rPr lang="fa-IR" dirty="0">
                <a:cs typeface="B Mitra" panose="00000400000000000000" pitchFamily="2" charset="-78"/>
              </a:rPr>
              <a:t>، اثرات نامطلوب آن روي غذا بيشتر خواهد بود.</a:t>
            </a: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692696"/>
            <a:ext cx="8388424" cy="4247317"/>
          </a:xfrm>
          <a:prstGeom prst="rect">
            <a:avLst/>
          </a:prstGeom>
        </p:spPr>
        <p:txBody>
          <a:bodyPr wrap="square">
            <a:spAutoFit/>
          </a:bodyPr>
          <a:lstStyle/>
          <a:p>
            <a:pPr algn="just">
              <a:lnSpc>
                <a:spcPct val="250000"/>
              </a:lnSpc>
            </a:pPr>
            <a:r>
              <a:rPr lang="fa-IR" b="1" dirty="0">
                <a:solidFill>
                  <a:srgbClr val="00B050"/>
                </a:solidFill>
                <a:cs typeface="B Titr" panose="00000700000000000000" pitchFamily="2" charset="-78"/>
              </a:rPr>
              <a:t>4-كباب كردن</a:t>
            </a:r>
          </a:p>
          <a:p>
            <a:pPr algn="just">
              <a:lnSpc>
                <a:spcPct val="250000"/>
              </a:lnSpc>
            </a:pPr>
            <a:r>
              <a:rPr lang="fa-IR" dirty="0">
                <a:cs typeface="B Mitra" panose="00000400000000000000" pitchFamily="2" charset="-78"/>
              </a:rPr>
              <a:t>كباب كردن غذاها بر روي </a:t>
            </a:r>
            <a:r>
              <a:rPr lang="fa-IR" dirty="0" smtClean="0">
                <a:cs typeface="B Mitra" panose="00000400000000000000" pitchFamily="2" charset="-78"/>
              </a:rPr>
              <a:t>ذغال </a:t>
            </a:r>
            <a:r>
              <a:rPr lang="fa-IR" dirty="0">
                <a:cs typeface="B Mitra" panose="00000400000000000000" pitchFamily="2" charset="-78"/>
              </a:rPr>
              <a:t>روش سالمي نيست. در اين روش چربي مواد غذايي و </a:t>
            </a:r>
            <a:r>
              <a:rPr lang="fa-IR" dirty="0" smtClean="0">
                <a:cs typeface="B Mitra" panose="00000400000000000000" pitchFamily="2" charset="-78"/>
              </a:rPr>
              <a:t>يا گوشت </a:t>
            </a:r>
            <a:r>
              <a:rPr lang="fa-IR" dirty="0">
                <a:cs typeface="B Mitra" panose="00000400000000000000" pitchFamily="2" charset="-78"/>
              </a:rPr>
              <a:t>در اثر حرارت بالا سوخته و توليد مواد خطرناكي مي كند كه باعث ايجاد </a:t>
            </a:r>
            <a:r>
              <a:rPr lang="fa-IR" dirty="0" smtClean="0">
                <a:cs typeface="B Mitra" panose="00000400000000000000" pitchFamily="2" charset="-78"/>
              </a:rPr>
              <a:t>مواد سرطان </a:t>
            </a:r>
            <a:r>
              <a:rPr lang="fa-IR" dirty="0">
                <a:cs typeface="B Mitra" panose="00000400000000000000" pitchFamily="2" charset="-78"/>
              </a:rPr>
              <a:t>زا مي شود. براي جلوگيري از اين مسئله بهتر است گوشت را قبل از كبابي </a:t>
            </a:r>
            <a:r>
              <a:rPr lang="fa-IR" dirty="0" smtClean="0">
                <a:cs typeface="B Mitra" panose="00000400000000000000" pitchFamily="2" charset="-78"/>
              </a:rPr>
              <a:t>كردن در </a:t>
            </a:r>
            <a:r>
              <a:rPr lang="fa-IR" dirty="0">
                <a:cs typeface="B Mitra" panose="00000400000000000000" pitchFamily="2" charset="-78"/>
              </a:rPr>
              <a:t>سس </a:t>
            </a:r>
            <a:r>
              <a:rPr lang="fa-IR" dirty="0" smtClean="0">
                <a:cs typeface="B Mitra" panose="00000400000000000000" pitchFamily="2" charset="-78"/>
              </a:rPr>
              <a:t>بخوابانيد، </a:t>
            </a:r>
            <a:r>
              <a:rPr lang="fa-IR" dirty="0">
                <a:cs typeface="B Mitra" panose="00000400000000000000" pitchFamily="2" charset="-78"/>
              </a:rPr>
              <a:t>چون اين كار باعث مرطوب ماندن و پا يين نگه داشتن درجه حرارت </a:t>
            </a:r>
            <a:r>
              <a:rPr lang="fa-IR" dirty="0" smtClean="0">
                <a:cs typeface="B Mitra" panose="00000400000000000000" pitchFamily="2" charset="-78"/>
              </a:rPr>
              <a:t>آن مي </a:t>
            </a:r>
            <a:r>
              <a:rPr lang="fa-IR" dirty="0">
                <a:cs typeface="B Mitra" panose="00000400000000000000" pitchFamily="2" charset="-78"/>
              </a:rPr>
              <a:t>شود. گوشت را در قطعات كوچك تهيه كنيد تا با حرارت كمتري </a:t>
            </a:r>
            <a:r>
              <a:rPr lang="fa-IR" dirty="0" smtClean="0">
                <a:cs typeface="B Mitra" panose="00000400000000000000" pitchFamily="2" charset="-78"/>
              </a:rPr>
              <a:t>بپزد، </a:t>
            </a:r>
            <a:r>
              <a:rPr lang="fa-IR" dirty="0">
                <a:cs typeface="B Mitra" panose="00000400000000000000" pitchFamily="2" charset="-78"/>
              </a:rPr>
              <a:t>سعي كنيد </a:t>
            </a:r>
            <a:r>
              <a:rPr lang="fa-IR" dirty="0" smtClean="0">
                <a:cs typeface="B Mitra" panose="00000400000000000000" pitchFamily="2" charset="-78"/>
              </a:rPr>
              <a:t>براي تهيه كباب، </a:t>
            </a:r>
            <a:r>
              <a:rPr lang="fa-IR" dirty="0">
                <a:cs typeface="B Mitra" panose="00000400000000000000" pitchFamily="2" charset="-78"/>
              </a:rPr>
              <a:t>گوشت هاي لخم را انتخاب </a:t>
            </a:r>
            <a:r>
              <a:rPr lang="fa-IR" dirty="0" smtClean="0">
                <a:cs typeface="B Mitra" panose="00000400000000000000" pitchFamily="2" charset="-78"/>
              </a:rPr>
              <a:t>كنيد، </a:t>
            </a:r>
            <a:r>
              <a:rPr lang="fa-IR" dirty="0">
                <a:cs typeface="B Mitra" panose="00000400000000000000" pitchFamily="2" charset="-78"/>
              </a:rPr>
              <a:t>چربي كمتر باعث كاهش شعله و </a:t>
            </a:r>
            <a:r>
              <a:rPr lang="fa-IR" dirty="0" smtClean="0">
                <a:cs typeface="B Mitra" panose="00000400000000000000" pitchFamily="2" charset="-78"/>
              </a:rPr>
              <a:t>دود مي </a:t>
            </a:r>
            <a:r>
              <a:rPr lang="fa-IR" dirty="0">
                <a:cs typeface="B Mitra" panose="00000400000000000000" pitchFamily="2" charset="-78"/>
              </a:rPr>
              <a:t>شود.</a:t>
            </a: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0194" y="629250"/>
            <a:ext cx="8833221" cy="4727448"/>
          </a:xfrm>
          <a:prstGeom prst="rect">
            <a:avLst/>
          </a:prstGeom>
        </p:spPr>
        <p:txBody>
          <a:bodyPr wrap="square">
            <a:spAutoFit/>
          </a:bodyPr>
          <a:lstStyle/>
          <a:p>
            <a:pPr algn="just">
              <a:lnSpc>
                <a:spcPct val="150000"/>
              </a:lnSpc>
            </a:pPr>
            <a:r>
              <a:rPr lang="fa-IR" sz="2000" b="1" dirty="0">
                <a:solidFill>
                  <a:srgbClr val="FF0000"/>
                </a:solidFill>
                <a:effectLst>
                  <a:outerShdw blurRad="38100" dist="38100" dir="2700000" algn="tl">
                    <a:srgbClr val="000000">
                      <a:alpha val="43137"/>
                    </a:srgbClr>
                  </a:outerShdw>
                </a:effectLst>
                <a:cs typeface="B Titr" panose="00000700000000000000" pitchFamily="2" charset="-78"/>
              </a:rPr>
              <a:t>اصول تغذيه مناسب در محل </a:t>
            </a:r>
            <a:r>
              <a:rPr lang="fa-IR" sz="2000" b="1" dirty="0" smtClean="0">
                <a:solidFill>
                  <a:srgbClr val="FF0000"/>
                </a:solidFill>
                <a:effectLst>
                  <a:outerShdw blurRad="38100" dist="38100" dir="2700000" algn="tl">
                    <a:srgbClr val="000000">
                      <a:alpha val="43137"/>
                    </a:srgbClr>
                  </a:outerShdw>
                </a:effectLst>
                <a:cs typeface="B Titr" panose="00000700000000000000" pitchFamily="2" charset="-78"/>
              </a:rPr>
              <a:t>كار</a:t>
            </a:r>
            <a:r>
              <a:rPr lang="fa-IR" sz="2000" b="1" dirty="0">
                <a:solidFill>
                  <a:srgbClr val="FF0000"/>
                </a:solidFill>
                <a:effectLst>
                  <a:outerShdw blurRad="38100" dist="38100" dir="2700000" algn="tl">
                    <a:srgbClr val="000000">
                      <a:alpha val="43137"/>
                    </a:srgbClr>
                  </a:outerShdw>
                </a:effectLst>
                <a:cs typeface="B Titr" panose="00000700000000000000" pitchFamily="2" charset="-78"/>
              </a:rPr>
              <a:t>:</a:t>
            </a:r>
          </a:p>
          <a:p>
            <a:pPr algn="just">
              <a:lnSpc>
                <a:spcPct val="150000"/>
              </a:lnSpc>
            </a:pPr>
            <a:endParaRPr lang="fa-IR" sz="1000" b="1" dirty="0">
              <a:cs typeface="B Mitra" panose="00000400000000000000" pitchFamily="2" charset="-78"/>
            </a:endParaRPr>
          </a:p>
          <a:p>
            <a:pPr algn="just">
              <a:lnSpc>
                <a:spcPct val="160000"/>
              </a:lnSpc>
            </a:pPr>
            <a:r>
              <a:rPr lang="fa-IR" dirty="0">
                <a:cs typeface="B Mitra" panose="00000400000000000000" pitchFamily="2" charset="-78"/>
              </a:rPr>
              <a:t>افراد شاغل كه بخش قابل توجه ي از </a:t>
            </a:r>
            <a:r>
              <a:rPr lang="fa-IR" dirty="0" smtClean="0">
                <a:cs typeface="B Mitra" panose="00000400000000000000" pitchFamily="2" charset="-78"/>
              </a:rPr>
              <a:t>جمعيت </a:t>
            </a:r>
            <a:r>
              <a:rPr lang="fa-IR" dirty="0">
                <a:cs typeface="B Mitra" panose="00000400000000000000" pitchFamily="2" charset="-78"/>
              </a:rPr>
              <a:t>فعال جامعه را </a:t>
            </a:r>
            <a:r>
              <a:rPr lang="fa-IR" dirty="0" smtClean="0">
                <a:cs typeface="B Mitra" panose="00000400000000000000" pitchFamily="2" charset="-78"/>
              </a:rPr>
              <a:t>تشكیل </a:t>
            </a:r>
            <a:r>
              <a:rPr lang="fa-IR" dirty="0">
                <a:cs typeface="B Mitra" panose="00000400000000000000" pitchFamily="2" charset="-78"/>
              </a:rPr>
              <a:t>مي دهند، </a:t>
            </a:r>
            <a:r>
              <a:rPr lang="fa-IR" dirty="0" smtClean="0">
                <a:cs typeface="B Mitra" panose="00000400000000000000" pitchFamily="2" charset="-78"/>
              </a:rPr>
              <a:t>يك سوم روز </a:t>
            </a:r>
            <a:r>
              <a:rPr lang="fa-IR" dirty="0">
                <a:cs typeface="B Mitra" panose="00000400000000000000" pitchFamily="2" charset="-78"/>
              </a:rPr>
              <a:t>و يا </a:t>
            </a:r>
            <a:r>
              <a:rPr lang="fa-IR" dirty="0" smtClean="0">
                <a:cs typeface="B Mitra" panose="00000400000000000000" pitchFamily="2" charset="-78"/>
              </a:rPr>
              <a:t>حتي </a:t>
            </a:r>
            <a:r>
              <a:rPr lang="fa-IR" dirty="0">
                <a:cs typeface="B Mitra" panose="00000400000000000000" pitchFamily="2" charset="-78"/>
              </a:rPr>
              <a:t>نصف روز خود را در </a:t>
            </a:r>
            <a:r>
              <a:rPr lang="fa-IR" dirty="0" smtClean="0">
                <a:cs typeface="B Mitra" panose="00000400000000000000" pitchFamily="2" charset="-78"/>
              </a:rPr>
              <a:t>محيط </a:t>
            </a:r>
            <a:r>
              <a:rPr lang="fa-IR" dirty="0">
                <a:cs typeface="B Mitra" panose="00000400000000000000" pitchFamily="2" charset="-78"/>
              </a:rPr>
              <a:t>كار خود مي گذرانند و </a:t>
            </a:r>
            <a:r>
              <a:rPr lang="fa-IR" dirty="0" smtClean="0">
                <a:cs typeface="B Mitra" panose="00000400000000000000" pitchFamily="2" charset="-78"/>
              </a:rPr>
              <a:t>به </a:t>
            </a:r>
            <a:r>
              <a:rPr lang="fa-IR" dirty="0">
                <a:cs typeface="B Mitra" panose="00000400000000000000" pitchFamily="2" charset="-78"/>
              </a:rPr>
              <a:t>طور معمول يك </a:t>
            </a:r>
            <a:r>
              <a:rPr lang="fa-IR" dirty="0" smtClean="0">
                <a:cs typeface="B Mitra" panose="00000400000000000000" pitchFamily="2" charset="-78"/>
              </a:rPr>
              <a:t>وعده غذايي </a:t>
            </a:r>
            <a:r>
              <a:rPr lang="fa-IR" dirty="0">
                <a:cs typeface="B Mitra" panose="00000400000000000000" pitchFamily="2" charset="-78"/>
              </a:rPr>
              <a:t>و يك </a:t>
            </a:r>
            <a:r>
              <a:rPr lang="fa-IR" dirty="0" smtClean="0">
                <a:cs typeface="B Mitra" panose="00000400000000000000" pitchFamily="2" charset="-78"/>
              </a:rPr>
              <a:t>ميان </a:t>
            </a:r>
            <a:r>
              <a:rPr lang="fa-IR" dirty="0">
                <a:cs typeface="B Mitra" panose="00000400000000000000" pitchFamily="2" charset="-78"/>
              </a:rPr>
              <a:t>وعده خود را در </a:t>
            </a:r>
            <a:r>
              <a:rPr lang="fa-IR" dirty="0" smtClean="0">
                <a:cs typeface="B Mitra" panose="00000400000000000000" pitchFamily="2" charset="-78"/>
              </a:rPr>
              <a:t>محيط </a:t>
            </a:r>
            <a:r>
              <a:rPr lang="fa-IR" dirty="0">
                <a:cs typeface="B Mitra" panose="00000400000000000000" pitchFamily="2" charset="-78"/>
              </a:rPr>
              <a:t>كار مصرف مي </a:t>
            </a:r>
            <a:r>
              <a:rPr lang="fa-IR" dirty="0" smtClean="0">
                <a:cs typeface="B Mitra" panose="00000400000000000000" pitchFamily="2" charset="-78"/>
              </a:rPr>
              <a:t>كنند</a:t>
            </a:r>
            <a:r>
              <a:rPr lang="fa-IR" dirty="0">
                <a:cs typeface="B Mitra" panose="00000400000000000000" pitchFamily="2" charset="-78"/>
              </a:rPr>
              <a:t>. كاركنان براي </a:t>
            </a:r>
            <a:r>
              <a:rPr lang="fa-IR" dirty="0" smtClean="0">
                <a:cs typeface="B Mitra" panose="00000400000000000000" pitchFamily="2" charset="-78"/>
              </a:rPr>
              <a:t>حفظ سلامت </a:t>
            </a:r>
            <a:r>
              <a:rPr lang="fa-IR" dirty="0">
                <a:cs typeface="B Mitra" panose="00000400000000000000" pitchFamily="2" charset="-78"/>
              </a:rPr>
              <a:t>خود به تغذيه مناسب نياز </a:t>
            </a:r>
            <a:r>
              <a:rPr lang="fa-IR" dirty="0" smtClean="0">
                <a:cs typeface="B Mitra" panose="00000400000000000000" pitchFamily="2" charset="-78"/>
              </a:rPr>
              <a:t>دارند. </a:t>
            </a:r>
            <a:r>
              <a:rPr lang="fa-IR" dirty="0">
                <a:cs typeface="B Mitra" panose="00000400000000000000" pitchFamily="2" charset="-78"/>
              </a:rPr>
              <a:t>اضافه وزن و چاقي از نتايج زندگي ساكن </a:t>
            </a:r>
            <a:r>
              <a:rPr lang="fa-IR" dirty="0" smtClean="0">
                <a:cs typeface="B Mitra" panose="00000400000000000000" pitchFamily="2" charset="-78"/>
              </a:rPr>
              <a:t>و نشستن </a:t>
            </a:r>
            <a:r>
              <a:rPr lang="fa-IR" dirty="0">
                <a:cs typeface="B Mitra" panose="00000400000000000000" pitchFamily="2" charset="-78"/>
              </a:rPr>
              <a:t>پشت ميز در محيط هاي كار </a:t>
            </a:r>
            <a:r>
              <a:rPr lang="fa-IR" dirty="0" smtClean="0">
                <a:cs typeface="B Mitra" panose="00000400000000000000" pitchFamily="2" charset="-78"/>
              </a:rPr>
              <a:t>است. </a:t>
            </a:r>
            <a:r>
              <a:rPr lang="fa-IR" dirty="0">
                <a:cs typeface="B Mitra" panose="00000400000000000000" pitchFamily="2" charset="-78"/>
              </a:rPr>
              <a:t>تغذيه در محيط هاي كار بايد متناسب با </a:t>
            </a:r>
            <a:r>
              <a:rPr lang="fa-IR" dirty="0" smtClean="0">
                <a:cs typeface="B Mitra" panose="00000400000000000000" pitchFamily="2" charset="-78"/>
              </a:rPr>
              <a:t>ميزان تحرك </a:t>
            </a:r>
            <a:r>
              <a:rPr lang="fa-IR" dirty="0">
                <a:cs typeface="B Mitra" panose="00000400000000000000" pitchFamily="2" charset="-78"/>
              </a:rPr>
              <a:t>فرد باشد و درضمن از تعادل و تنوع كافي برخوردار باشد.</a:t>
            </a:r>
          </a:p>
          <a:p>
            <a:pPr algn="just">
              <a:lnSpc>
                <a:spcPct val="160000"/>
              </a:lnSpc>
            </a:pPr>
            <a:r>
              <a:rPr lang="fa-IR" dirty="0">
                <a:cs typeface="B Mitra" panose="00000400000000000000" pitchFamily="2" charset="-78"/>
              </a:rPr>
              <a:t>نقش </a:t>
            </a:r>
            <a:r>
              <a:rPr lang="fa-IR" dirty="0" smtClean="0">
                <a:cs typeface="B Mitra" panose="00000400000000000000" pitchFamily="2" charset="-78"/>
              </a:rPr>
              <a:t>تغذيه </a:t>
            </a:r>
            <a:r>
              <a:rPr lang="fa-IR" dirty="0">
                <a:cs typeface="B Mitra" panose="00000400000000000000" pitchFamily="2" charset="-78"/>
              </a:rPr>
              <a:t>مناسب در سلامت عموم ي و افزايش بازده كار ي به اثبات </a:t>
            </a:r>
            <a:r>
              <a:rPr lang="fa-IR" dirty="0" smtClean="0">
                <a:cs typeface="B Mitra" panose="00000400000000000000" pitchFamily="2" charset="-78"/>
              </a:rPr>
              <a:t>رسيده است. مصرف </a:t>
            </a:r>
            <a:r>
              <a:rPr lang="fa-IR" dirty="0">
                <a:cs typeface="B Mitra" panose="00000400000000000000" pitchFamily="2" charset="-78"/>
              </a:rPr>
              <a:t>قنده اي ساده مثل قند و </a:t>
            </a:r>
            <a:r>
              <a:rPr lang="fa-IR" dirty="0" smtClean="0">
                <a:cs typeface="B Mitra" panose="00000400000000000000" pitchFamily="2" charset="-78"/>
              </a:rPr>
              <a:t>شكر، </a:t>
            </a:r>
            <a:r>
              <a:rPr lang="fa-IR" dirty="0">
                <a:cs typeface="B Mitra" panose="00000400000000000000" pitchFamily="2" charset="-78"/>
              </a:rPr>
              <a:t>نان هاي سفيد و ب</a:t>
            </a:r>
            <a:r>
              <a:rPr lang="fa-IR" dirty="0" smtClean="0">
                <a:cs typeface="B Mitra" panose="00000400000000000000" pitchFamily="2" charset="-78"/>
              </a:rPr>
              <a:t>رنج سفيد </a:t>
            </a:r>
            <a:r>
              <a:rPr lang="fa-IR" dirty="0">
                <a:cs typeface="B Mitra" panose="00000400000000000000" pitchFamily="2" charset="-78"/>
              </a:rPr>
              <a:t>در </a:t>
            </a:r>
            <a:r>
              <a:rPr lang="fa-IR" dirty="0" smtClean="0">
                <a:cs typeface="B Mitra" panose="00000400000000000000" pitchFamily="2" charset="-78"/>
              </a:rPr>
              <a:t>محيط </a:t>
            </a:r>
            <a:r>
              <a:rPr lang="fa-IR" dirty="0">
                <a:cs typeface="B Mitra" panose="00000400000000000000" pitchFamily="2" charset="-78"/>
              </a:rPr>
              <a:t>كار اگر </a:t>
            </a:r>
            <a:r>
              <a:rPr lang="fa-IR" dirty="0" smtClean="0">
                <a:cs typeface="B Mitra" panose="00000400000000000000" pitchFamily="2" charset="-78"/>
              </a:rPr>
              <a:t>چه در </a:t>
            </a:r>
            <a:r>
              <a:rPr lang="fa-IR" dirty="0">
                <a:cs typeface="B Mitra" panose="00000400000000000000" pitchFamily="2" charset="-78"/>
              </a:rPr>
              <a:t>كوتاه مدت به بالارفتن قند خون كمك مي كند، ولي با </a:t>
            </a:r>
            <a:r>
              <a:rPr lang="fa-IR" dirty="0" smtClean="0">
                <a:cs typeface="B Mitra" panose="00000400000000000000" pitchFamily="2" charset="-78"/>
              </a:rPr>
              <a:t>تحريك </a:t>
            </a:r>
            <a:r>
              <a:rPr lang="fa-IR" dirty="0">
                <a:cs typeface="B Mitra" panose="00000400000000000000" pitchFamily="2" charset="-78"/>
              </a:rPr>
              <a:t>ترشح </a:t>
            </a:r>
            <a:r>
              <a:rPr lang="fa-IR" dirty="0" smtClean="0">
                <a:cs typeface="B Mitra" panose="00000400000000000000" pitchFamily="2" charset="-78"/>
              </a:rPr>
              <a:t>انسولين</a:t>
            </a:r>
            <a:r>
              <a:rPr lang="fa-IR" dirty="0">
                <a:cs typeface="B Mitra" panose="00000400000000000000" pitchFamily="2" charset="-78"/>
              </a:rPr>
              <a:t>، </a:t>
            </a:r>
            <a:r>
              <a:rPr lang="fa-IR" dirty="0" smtClean="0">
                <a:cs typeface="B Mitra" panose="00000400000000000000" pitchFamily="2" charset="-78"/>
              </a:rPr>
              <a:t>ورود گلوكز </a:t>
            </a:r>
            <a:r>
              <a:rPr lang="fa-IR" dirty="0">
                <a:cs typeface="B Mitra" panose="00000400000000000000" pitchFamily="2" charset="-78"/>
              </a:rPr>
              <a:t>به سلول را </a:t>
            </a:r>
            <a:r>
              <a:rPr lang="fa-IR" dirty="0" smtClean="0">
                <a:cs typeface="B Mitra" panose="00000400000000000000" pitchFamily="2" charset="-78"/>
              </a:rPr>
              <a:t>تسريع </a:t>
            </a:r>
            <a:r>
              <a:rPr lang="fa-IR" dirty="0">
                <a:cs typeface="B Mitra" panose="00000400000000000000" pitchFamily="2" charset="-78"/>
              </a:rPr>
              <a:t>كرده و در </a:t>
            </a:r>
            <a:r>
              <a:rPr lang="fa-IR" dirty="0" smtClean="0">
                <a:cs typeface="B Mitra" panose="00000400000000000000" pitchFamily="2" charset="-78"/>
              </a:rPr>
              <a:t>نهايت </a:t>
            </a:r>
            <a:r>
              <a:rPr lang="fa-IR" dirty="0">
                <a:cs typeface="B Mitra" panose="00000400000000000000" pitchFamily="2" charset="-78"/>
              </a:rPr>
              <a:t>كاهش قند خون و عوارض </a:t>
            </a:r>
            <a:r>
              <a:rPr lang="fa-IR" dirty="0" smtClean="0">
                <a:cs typeface="B Mitra" panose="00000400000000000000" pitchFamily="2" charset="-78"/>
              </a:rPr>
              <a:t>ناشي </a:t>
            </a:r>
            <a:r>
              <a:rPr lang="fa-IR" dirty="0">
                <a:cs typeface="B Mitra" panose="00000400000000000000" pitchFamily="2" charset="-78"/>
              </a:rPr>
              <a:t>از آن </a:t>
            </a:r>
            <a:r>
              <a:rPr lang="fa-IR" dirty="0" smtClean="0">
                <a:cs typeface="B Mitra" panose="00000400000000000000" pitchFamily="2" charset="-78"/>
              </a:rPr>
              <a:t>مانند خستگي</a:t>
            </a:r>
            <a:r>
              <a:rPr lang="fa-IR" dirty="0">
                <a:cs typeface="B Mitra" panose="00000400000000000000" pitchFamily="2" charset="-78"/>
              </a:rPr>
              <a:t>، خو اب </a:t>
            </a:r>
            <a:r>
              <a:rPr lang="fa-IR" dirty="0" smtClean="0">
                <a:cs typeface="B Mitra" panose="00000400000000000000" pitchFamily="2" charset="-78"/>
              </a:rPr>
              <a:t>آلودگي </a:t>
            </a:r>
            <a:r>
              <a:rPr lang="fa-IR" dirty="0">
                <a:cs typeface="B Mitra" panose="00000400000000000000" pitchFamily="2" charset="-78"/>
              </a:rPr>
              <a:t>و كاهش بازده كار ي را </a:t>
            </a:r>
            <a:r>
              <a:rPr lang="fa-IR" dirty="0" smtClean="0">
                <a:cs typeface="B Mitra" panose="00000400000000000000" pitchFamily="2" charset="-78"/>
              </a:rPr>
              <a:t>به </a:t>
            </a:r>
            <a:r>
              <a:rPr lang="fa-IR" dirty="0">
                <a:cs typeface="B Mitra" panose="00000400000000000000" pitchFamily="2" charset="-78"/>
              </a:rPr>
              <a:t>دنبال </a:t>
            </a:r>
            <a:r>
              <a:rPr lang="fa-IR" dirty="0" smtClean="0">
                <a:cs typeface="B Mitra" panose="00000400000000000000" pitchFamily="2" charset="-78"/>
              </a:rPr>
              <a:t>دارد. </a:t>
            </a:r>
            <a:r>
              <a:rPr lang="fa-IR" dirty="0">
                <a:cs typeface="B Mitra" panose="00000400000000000000" pitchFamily="2" charset="-78"/>
              </a:rPr>
              <a:t>از طرف ديگر، </a:t>
            </a:r>
            <a:r>
              <a:rPr lang="fa-IR" dirty="0" smtClean="0">
                <a:cs typeface="B Mitra" panose="00000400000000000000" pitchFamily="2" charset="-78"/>
              </a:rPr>
              <a:t>تغذيه نامناسب </a:t>
            </a:r>
            <a:r>
              <a:rPr lang="fa-IR" dirty="0">
                <a:cs typeface="B Mitra" panose="00000400000000000000" pitchFamily="2" charset="-78"/>
              </a:rPr>
              <a:t>در </a:t>
            </a:r>
            <a:r>
              <a:rPr lang="fa-IR" dirty="0" smtClean="0">
                <a:cs typeface="B Mitra" panose="00000400000000000000" pitchFamily="2" charset="-78"/>
              </a:rPr>
              <a:t>محيط </a:t>
            </a:r>
            <a:r>
              <a:rPr lang="fa-IR" dirty="0">
                <a:cs typeface="B Mitra" panose="00000400000000000000" pitchFamily="2" charset="-78"/>
              </a:rPr>
              <a:t>كار مي تواند منجر به ايجاد فشار رواني </a:t>
            </a:r>
            <a:r>
              <a:rPr lang="fa-IR" dirty="0" smtClean="0">
                <a:cs typeface="B Mitra" panose="00000400000000000000" pitchFamily="2" charset="-78"/>
              </a:rPr>
              <a:t>شود. </a:t>
            </a:r>
            <a:r>
              <a:rPr lang="fa-IR" dirty="0">
                <a:cs typeface="B Mitra" panose="00000400000000000000" pitchFamily="2" charset="-78"/>
              </a:rPr>
              <a:t>و فشار رواني همراه </a:t>
            </a:r>
            <a:r>
              <a:rPr lang="fa-IR" dirty="0" smtClean="0">
                <a:cs typeface="B Mitra" panose="00000400000000000000" pitchFamily="2" charset="-78"/>
              </a:rPr>
              <a:t>با تغذيه </a:t>
            </a:r>
            <a:r>
              <a:rPr lang="fa-IR" dirty="0">
                <a:cs typeface="B Mitra" panose="00000400000000000000" pitchFamily="2" charset="-78"/>
              </a:rPr>
              <a:t>نامناسب و </a:t>
            </a:r>
            <a:r>
              <a:rPr lang="fa-IR" dirty="0" smtClean="0">
                <a:cs typeface="B Mitra" panose="00000400000000000000" pitchFamily="2" charset="-78"/>
              </a:rPr>
              <a:t> بي تحركي زمينه </a:t>
            </a:r>
            <a:r>
              <a:rPr lang="fa-IR" dirty="0">
                <a:cs typeface="B Mitra" panose="00000400000000000000" pitchFamily="2" charset="-78"/>
              </a:rPr>
              <a:t>را برا ي ابتلا به </a:t>
            </a:r>
            <a:r>
              <a:rPr lang="fa-IR" dirty="0" smtClean="0">
                <a:cs typeface="B Mitra" panose="00000400000000000000" pitchFamily="2" charset="-78"/>
              </a:rPr>
              <a:t>بيماري </a:t>
            </a:r>
            <a:r>
              <a:rPr lang="fa-IR" dirty="0">
                <a:cs typeface="B Mitra" panose="00000400000000000000" pitchFamily="2" charset="-78"/>
              </a:rPr>
              <a:t>هاي مزمن فراهم مي </a:t>
            </a:r>
            <a:r>
              <a:rPr lang="fa-IR" dirty="0" smtClean="0">
                <a:cs typeface="B Mitra" panose="00000400000000000000" pitchFamily="2" charset="-78"/>
              </a:rPr>
              <a:t>كند.</a:t>
            </a:r>
            <a:endParaRPr lang="fa-IR" dirty="0">
              <a:cs typeface="B Mitra" panose="00000400000000000000" pitchFamily="2" charset="-78"/>
            </a:endParaRP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638475"/>
            <a:ext cx="8617196" cy="4062651"/>
          </a:xfrm>
          <a:prstGeom prst="rect">
            <a:avLst/>
          </a:prstGeom>
        </p:spPr>
        <p:txBody>
          <a:bodyPr wrap="square">
            <a:spAutoFit/>
          </a:bodyPr>
          <a:lstStyle/>
          <a:p>
            <a:pPr algn="just">
              <a:lnSpc>
                <a:spcPct val="150000"/>
              </a:lnSpc>
            </a:pPr>
            <a:r>
              <a:rPr lang="fa-IR" sz="2000" b="1" dirty="0">
                <a:solidFill>
                  <a:srgbClr val="FF0000"/>
                </a:solidFill>
                <a:effectLst>
                  <a:outerShdw blurRad="38100" dist="38100" dir="2700000" algn="tl">
                    <a:srgbClr val="000000">
                      <a:alpha val="43137"/>
                    </a:srgbClr>
                  </a:outerShdw>
                </a:effectLst>
                <a:cs typeface="B Titr" panose="00000700000000000000" pitchFamily="2" charset="-78"/>
              </a:rPr>
              <a:t>اصول تغذيه مناسب در محل كار:</a:t>
            </a:r>
          </a:p>
          <a:p>
            <a:pPr algn="just">
              <a:lnSpc>
                <a:spcPct val="150000"/>
              </a:lnSpc>
            </a:pPr>
            <a:endParaRPr lang="fa-IR" sz="1000" b="1" dirty="0">
              <a:cs typeface="B Mitra" panose="00000400000000000000" pitchFamily="2" charset="-78"/>
            </a:endParaRPr>
          </a:p>
          <a:p>
            <a:pPr algn="just">
              <a:lnSpc>
                <a:spcPct val="150000"/>
              </a:lnSpc>
            </a:pPr>
            <a:r>
              <a:rPr lang="fa-IR" dirty="0" smtClean="0">
                <a:cs typeface="B Mitra" panose="00000400000000000000" pitchFamily="2" charset="-78"/>
              </a:rPr>
              <a:t>سطح هورمون </a:t>
            </a:r>
            <a:r>
              <a:rPr lang="fa-IR" dirty="0">
                <a:cs typeface="B Mitra" panose="00000400000000000000" pitchFamily="2" charset="-78"/>
              </a:rPr>
              <a:t>هاي مولد فشار رواني </a:t>
            </a:r>
            <a:r>
              <a:rPr lang="fa-IR" dirty="0" smtClean="0">
                <a:cs typeface="B Mitra" panose="00000400000000000000" pitchFamily="2" charset="-78"/>
              </a:rPr>
              <a:t>مانند</a:t>
            </a:r>
            <a:r>
              <a:rPr lang="fa-IR" sz="1600" b="1" dirty="0" smtClean="0">
                <a:cs typeface="B Mitra" panose="00000400000000000000" pitchFamily="2" charset="-78"/>
              </a:rPr>
              <a:t> </a:t>
            </a:r>
            <a:r>
              <a:rPr lang="fa-IR" sz="1600" b="1" dirty="0">
                <a:cs typeface="B Mitra" panose="00000400000000000000" pitchFamily="2" charset="-78"/>
              </a:rPr>
              <a:t>كورتيزول </a:t>
            </a:r>
            <a:r>
              <a:rPr lang="fa-IR" dirty="0">
                <a:cs typeface="B Mitra" panose="00000400000000000000" pitchFamily="2" charset="-78"/>
              </a:rPr>
              <a:t>با مصرف غذاها ي چرب و </a:t>
            </a:r>
            <a:r>
              <a:rPr lang="fa-IR" dirty="0" smtClean="0">
                <a:cs typeface="B Mitra" panose="00000400000000000000" pitchFamily="2" charset="-78"/>
              </a:rPr>
              <a:t>هورمون</a:t>
            </a:r>
            <a:r>
              <a:rPr lang="fa-IR" sz="1600" b="1" dirty="0">
                <a:cs typeface="B Mitra" panose="00000400000000000000" pitchFamily="2" charset="-78"/>
              </a:rPr>
              <a:t> آدرنالين </a:t>
            </a:r>
            <a:r>
              <a:rPr lang="fa-IR" dirty="0">
                <a:cs typeface="B Mitra" panose="00000400000000000000" pitchFamily="2" charset="-78"/>
              </a:rPr>
              <a:t>در اثر مصرف </a:t>
            </a:r>
            <a:r>
              <a:rPr lang="fa-IR" dirty="0" smtClean="0">
                <a:cs typeface="B Mitra" panose="00000400000000000000" pitchFamily="2" charset="-78"/>
              </a:rPr>
              <a:t>زياد </a:t>
            </a:r>
            <a:r>
              <a:rPr lang="fa-IR" dirty="0">
                <a:cs typeface="B Mitra" panose="00000400000000000000" pitchFamily="2" charset="-78"/>
              </a:rPr>
              <a:t>قند و شكر و </a:t>
            </a:r>
            <a:r>
              <a:rPr lang="fa-IR" dirty="0" smtClean="0">
                <a:cs typeface="B Mitra" panose="00000400000000000000" pitchFamily="2" charset="-78"/>
              </a:rPr>
              <a:t>كافئين </a:t>
            </a:r>
            <a:r>
              <a:rPr lang="fa-IR" sz="1600" dirty="0">
                <a:cs typeface="B Mitra" panose="00000400000000000000" pitchFamily="2" charset="-78"/>
              </a:rPr>
              <a:t>(كه در قهوه و نوشابه هاي گازدار </a:t>
            </a:r>
            <a:r>
              <a:rPr lang="fa-IR" sz="1600" dirty="0" smtClean="0">
                <a:cs typeface="B Mitra" panose="00000400000000000000" pitchFamily="2" charset="-78"/>
              </a:rPr>
              <a:t>كولا وجود دارد) </a:t>
            </a:r>
            <a:r>
              <a:rPr lang="fa-IR" dirty="0">
                <a:cs typeface="B Mitra" panose="00000400000000000000" pitchFamily="2" charset="-78"/>
              </a:rPr>
              <a:t>در خون بالا مي رود. مصرف مداوم </a:t>
            </a:r>
            <a:r>
              <a:rPr lang="fa-IR" dirty="0" smtClean="0">
                <a:cs typeface="B Mitra" panose="00000400000000000000" pitchFamily="2" charset="-78"/>
              </a:rPr>
              <a:t>كربوهيدرات </a:t>
            </a:r>
            <a:r>
              <a:rPr lang="fa-IR" dirty="0">
                <a:cs typeface="B Mitra" panose="00000400000000000000" pitchFamily="2" charset="-78"/>
              </a:rPr>
              <a:t>ها و غلات همچون </a:t>
            </a:r>
            <a:r>
              <a:rPr lang="fa-IR" dirty="0" smtClean="0">
                <a:cs typeface="B Mitra" panose="00000400000000000000" pitchFamily="2" charset="-78"/>
              </a:rPr>
              <a:t>انواع كيك</a:t>
            </a:r>
            <a:r>
              <a:rPr lang="fa-IR" dirty="0">
                <a:cs typeface="B Mitra" panose="00000400000000000000" pitchFamily="2" charset="-78"/>
              </a:rPr>
              <a:t>، </a:t>
            </a:r>
            <a:r>
              <a:rPr lang="fa-IR" dirty="0" smtClean="0">
                <a:cs typeface="B Mitra" panose="00000400000000000000" pitchFamily="2" charset="-78"/>
              </a:rPr>
              <a:t>كلوچه، </a:t>
            </a:r>
            <a:r>
              <a:rPr lang="fa-IR" dirty="0">
                <a:cs typeface="B Mitra" panose="00000400000000000000" pitchFamily="2" charset="-78"/>
              </a:rPr>
              <a:t>بيسكويت با توجه به </a:t>
            </a:r>
            <a:r>
              <a:rPr lang="fa-IR" dirty="0" smtClean="0">
                <a:cs typeface="B Mitra" panose="00000400000000000000" pitchFamily="2" charset="-78"/>
              </a:rPr>
              <a:t>كالري بالايي </a:t>
            </a:r>
            <a:r>
              <a:rPr lang="fa-IR" dirty="0">
                <a:cs typeface="B Mitra" panose="00000400000000000000" pitchFamily="2" charset="-78"/>
              </a:rPr>
              <a:t>كه دارند مي تواند سبب اضافه وزن </a:t>
            </a:r>
            <a:r>
              <a:rPr lang="fa-IR" dirty="0" smtClean="0">
                <a:cs typeface="B Mitra" panose="00000400000000000000" pitchFamily="2" charset="-78"/>
              </a:rPr>
              <a:t>و چاقي</a:t>
            </a:r>
            <a:r>
              <a:rPr lang="fa-IR" dirty="0">
                <a:cs typeface="B Mitra" panose="00000400000000000000" pitchFamily="2" charset="-78"/>
              </a:rPr>
              <a:t>، به ويژه در افرادي كه فعاليت بدني كمي در محل كار دارند شود</a:t>
            </a:r>
            <a:r>
              <a:rPr lang="fa-IR" dirty="0" smtClean="0">
                <a:cs typeface="B Mitra" panose="00000400000000000000" pitchFamily="2" charset="-78"/>
              </a:rPr>
              <a:t>.</a:t>
            </a:r>
          </a:p>
          <a:p>
            <a:pPr algn="just">
              <a:lnSpc>
                <a:spcPct val="150000"/>
              </a:lnSpc>
            </a:pPr>
            <a:endParaRPr lang="fa-IR" sz="1200" dirty="0">
              <a:cs typeface="B Mitra" panose="00000400000000000000" pitchFamily="2" charset="-78"/>
            </a:endParaRPr>
          </a:p>
          <a:p>
            <a:pPr algn="just">
              <a:lnSpc>
                <a:spcPct val="150000"/>
              </a:lnSpc>
            </a:pPr>
            <a:r>
              <a:rPr lang="fa-IR" dirty="0">
                <a:cs typeface="B Mitra" panose="00000400000000000000" pitchFamily="2" charset="-78"/>
              </a:rPr>
              <a:t>با </a:t>
            </a:r>
            <a:r>
              <a:rPr lang="fa-IR" dirty="0" smtClean="0">
                <a:cs typeface="B Mitra" panose="00000400000000000000" pitchFamily="2" charset="-78"/>
              </a:rPr>
              <a:t>تغیيرات </a:t>
            </a:r>
            <a:r>
              <a:rPr lang="fa-IR" dirty="0">
                <a:cs typeface="B Mitra" panose="00000400000000000000" pitchFamily="2" charset="-78"/>
              </a:rPr>
              <a:t>كمي از جمله كاهش مصرف قند و </a:t>
            </a:r>
            <a:r>
              <a:rPr lang="fa-IR" dirty="0" smtClean="0">
                <a:cs typeface="B Mitra" panose="00000400000000000000" pitchFamily="2" charset="-78"/>
              </a:rPr>
              <a:t>كافئين </a:t>
            </a:r>
            <a:r>
              <a:rPr lang="fa-IR" sz="1600" dirty="0">
                <a:cs typeface="B Mitra" panose="00000400000000000000" pitchFamily="2" charset="-78"/>
              </a:rPr>
              <a:t>(موجود در نوشابه ها) </a:t>
            </a:r>
            <a:r>
              <a:rPr lang="fa-IR" dirty="0">
                <a:cs typeface="B Mitra" panose="00000400000000000000" pitchFamily="2" charset="-78"/>
              </a:rPr>
              <a:t>مصرفي </a:t>
            </a:r>
            <a:r>
              <a:rPr lang="fa-IR" dirty="0" smtClean="0">
                <a:cs typeface="B Mitra" panose="00000400000000000000" pitchFamily="2" charset="-78"/>
              </a:rPr>
              <a:t>در محيط </a:t>
            </a:r>
            <a:r>
              <a:rPr lang="fa-IR" dirty="0">
                <a:cs typeface="B Mitra" panose="00000400000000000000" pitchFamily="2" charset="-78"/>
              </a:rPr>
              <a:t>كار و </a:t>
            </a:r>
            <a:r>
              <a:rPr lang="fa-IR" dirty="0" smtClean="0">
                <a:cs typeface="B Mitra" panose="00000400000000000000" pitchFamily="2" charset="-78"/>
              </a:rPr>
              <a:t>رعايت </a:t>
            </a:r>
            <a:r>
              <a:rPr lang="fa-IR" dirty="0">
                <a:cs typeface="B Mitra" panose="00000400000000000000" pitchFamily="2" charset="-78"/>
              </a:rPr>
              <a:t>اصل تنوع در برنامه </a:t>
            </a:r>
            <a:r>
              <a:rPr lang="fa-IR" dirty="0" smtClean="0">
                <a:cs typeface="B Mitra" panose="00000400000000000000" pitchFamily="2" charset="-78"/>
              </a:rPr>
              <a:t>غذايي </a:t>
            </a:r>
            <a:r>
              <a:rPr lang="fa-IR" dirty="0">
                <a:cs typeface="B Mitra" panose="00000400000000000000" pitchFamily="2" charset="-78"/>
              </a:rPr>
              <a:t>روزانه مي توان به حفظ تعادل قند خون </a:t>
            </a:r>
            <a:r>
              <a:rPr lang="fa-IR" dirty="0" smtClean="0">
                <a:cs typeface="B Mitra" panose="00000400000000000000" pitchFamily="2" charset="-78"/>
              </a:rPr>
              <a:t>و افزايش دريافت </a:t>
            </a:r>
            <a:r>
              <a:rPr lang="fa-IR" dirty="0">
                <a:cs typeface="B Mitra" panose="00000400000000000000" pitchFamily="2" charset="-78"/>
              </a:rPr>
              <a:t>مواد </a:t>
            </a:r>
            <a:r>
              <a:rPr lang="fa-IR" dirty="0" smtClean="0">
                <a:cs typeface="B Mitra" panose="00000400000000000000" pitchFamily="2" charset="-78"/>
              </a:rPr>
              <a:t>مغذي </a:t>
            </a:r>
            <a:r>
              <a:rPr lang="fa-IR" dirty="0">
                <a:cs typeface="B Mitra" panose="00000400000000000000" pitchFamily="2" charset="-78"/>
              </a:rPr>
              <a:t>كمك كرد كه </a:t>
            </a:r>
            <a:r>
              <a:rPr lang="fa-IR" dirty="0" smtClean="0">
                <a:cs typeface="B Mitra" panose="00000400000000000000" pitchFamily="2" charset="-78"/>
              </a:rPr>
              <a:t>نتیجه </a:t>
            </a:r>
            <a:r>
              <a:rPr lang="fa-IR" dirty="0">
                <a:cs typeface="B Mitra" panose="00000400000000000000" pitchFamily="2" charset="-78"/>
              </a:rPr>
              <a:t>آن علاوه بر حفظ سلامت </a:t>
            </a:r>
            <a:r>
              <a:rPr lang="fa-IR" dirty="0" smtClean="0">
                <a:cs typeface="B Mitra" panose="00000400000000000000" pitchFamily="2" charset="-78"/>
              </a:rPr>
              <a:t>وكاهش عوامل </a:t>
            </a:r>
            <a:r>
              <a:rPr lang="fa-IR" dirty="0">
                <a:cs typeface="B Mitra" panose="00000400000000000000" pitchFamily="2" charset="-78"/>
              </a:rPr>
              <a:t>خطر بيماري هاي مزمن، </a:t>
            </a:r>
            <a:r>
              <a:rPr lang="fa-IR" dirty="0" smtClean="0">
                <a:cs typeface="B Mitra" panose="00000400000000000000" pitchFamily="2" charset="-78"/>
              </a:rPr>
              <a:t>افزايش كارايي </a:t>
            </a:r>
            <a:r>
              <a:rPr lang="fa-IR" dirty="0">
                <a:cs typeface="B Mitra" panose="00000400000000000000" pitchFamily="2" charset="-78"/>
              </a:rPr>
              <a:t>و بازده </a:t>
            </a:r>
            <a:r>
              <a:rPr lang="fa-IR" dirty="0" smtClean="0">
                <a:cs typeface="B Mitra" panose="00000400000000000000" pitchFamily="2" charset="-78"/>
              </a:rPr>
              <a:t>كاري </a:t>
            </a:r>
            <a:r>
              <a:rPr lang="fa-IR" dirty="0">
                <a:cs typeface="B Mitra" panose="00000400000000000000" pitchFamily="2" charset="-78"/>
              </a:rPr>
              <a:t>كاركنان در </a:t>
            </a:r>
            <a:r>
              <a:rPr lang="fa-IR" dirty="0" smtClean="0">
                <a:cs typeface="B Mitra" panose="00000400000000000000" pitchFamily="2" charset="-78"/>
              </a:rPr>
              <a:t>محیط </a:t>
            </a:r>
            <a:r>
              <a:rPr lang="fa-IR" dirty="0">
                <a:cs typeface="B Mitra" panose="00000400000000000000" pitchFamily="2" charset="-78"/>
              </a:rPr>
              <a:t>هاي </a:t>
            </a:r>
            <a:r>
              <a:rPr lang="fa-IR" dirty="0" smtClean="0">
                <a:cs typeface="B Mitra" panose="00000400000000000000" pitchFamily="2" charset="-78"/>
              </a:rPr>
              <a:t>كار است</a:t>
            </a:r>
            <a:r>
              <a:rPr lang="fa-IR" dirty="0">
                <a:cs typeface="B Mitra" panose="00000400000000000000" pitchFamily="2" charset="-78"/>
              </a:rPr>
              <a:t>.</a:t>
            </a:r>
          </a:p>
        </p:txBody>
      </p:sp>
    </p:spTree>
    <p:extLst>
      <p:ext uri="{BB962C8B-B14F-4D97-AF65-F5344CB8AC3E}">
        <p14:creationId xmlns:p14="http://schemas.microsoft.com/office/powerpoint/2010/main" xmlns="" val="4160049151"/>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03" y="548680"/>
            <a:ext cx="8856984" cy="4662815"/>
          </a:xfrm>
          <a:prstGeom prst="rect">
            <a:avLst/>
          </a:prstGeom>
        </p:spPr>
        <p:txBody>
          <a:bodyPr wrap="square">
            <a:spAutoFit/>
          </a:bodyPr>
          <a:lstStyle/>
          <a:p>
            <a:pPr algn="just">
              <a:lnSpc>
                <a:spcPct val="150000"/>
              </a:lnSpc>
            </a:pPr>
            <a:r>
              <a:rPr lang="fa-IR" sz="1900" dirty="0">
                <a:solidFill>
                  <a:schemeClr val="accent6">
                    <a:lumMod val="75000"/>
                  </a:schemeClr>
                </a:solidFill>
                <a:effectLst>
                  <a:outerShdw blurRad="38100" dist="38100" dir="2700000" algn="tl">
                    <a:srgbClr val="000000">
                      <a:alpha val="43137"/>
                    </a:srgbClr>
                  </a:outerShdw>
                </a:effectLst>
                <a:cs typeface="B Titr" panose="00000700000000000000" pitchFamily="2" charset="-78"/>
              </a:rPr>
              <a:t>تغذيه كاركنان نوبت كاري (شيفتي</a:t>
            </a:r>
            <a:r>
              <a:rPr lang="fa-IR" sz="1900" dirty="0" smtClean="0">
                <a:solidFill>
                  <a:schemeClr val="accent6">
                    <a:lumMod val="75000"/>
                  </a:schemeClr>
                </a:solidFill>
                <a:effectLst>
                  <a:outerShdw blurRad="38100" dist="38100" dir="2700000" algn="tl">
                    <a:srgbClr val="000000">
                      <a:alpha val="43137"/>
                    </a:srgbClr>
                  </a:outerShdw>
                </a:effectLst>
                <a:cs typeface="B Titr" panose="00000700000000000000" pitchFamily="2" charset="-78"/>
              </a:rPr>
              <a:t>):</a:t>
            </a:r>
            <a:endParaRPr lang="fa-IR" sz="1900" dirty="0">
              <a:solidFill>
                <a:schemeClr val="accent6">
                  <a:lumMod val="75000"/>
                </a:schemeClr>
              </a:solidFill>
              <a:effectLst>
                <a:outerShdw blurRad="38100" dist="38100" dir="2700000" algn="tl">
                  <a:srgbClr val="000000">
                    <a:alpha val="43137"/>
                  </a:srgbClr>
                </a:outerShdw>
              </a:effectLst>
              <a:cs typeface="B Titr" panose="00000700000000000000" pitchFamily="2" charset="-78"/>
            </a:endParaRPr>
          </a:p>
          <a:p>
            <a:pPr algn="just">
              <a:lnSpc>
                <a:spcPct val="150000"/>
              </a:lnSpc>
            </a:pPr>
            <a:endParaRPr lang="fa-IR" sz="1100" dirty="0">
              <a:cs typeface="B Mitra" panose="00000400000000000000" pitchFamily="2" charset="-78"/>
            </a:endParaRPr>
          </a:p>
          <a:p>
            <a:pPr algn="just">
              <a:lnSpc>
                <a:spcPct val="150000"/>
              </a:lnSpc>
            </a:pPr>
            <a:r>
              <a:rPr lang="fa-IR" sz="1600" dirty="0">
                <a:cs typeface="B Mitra" panose="00000400000000000000" pitchFamily="2" charset="-78"/>
              </a:rPr>
              <a:t>در </a:t>
            </a:r>
            <a:r>
              <a:rPr lang="fa-IR" sz="1600" dirty="0" smtClean="0">
                <a:cs typeface="B Mitra" panose="00000400000000000000" pitchFamily="2" charset="-78"/>
              </a:rPr>
              <a:t>مراكزي </a:t>
            </a:r>
            <a:r>
              <a:rPr lang="fa-IR" sz="1600" dirty="0">
                <a:cs typeface="B Mitra" panose="00000400000000000000" pitchFamily="2" charset="-78"/>
              </a:rPr>
              <a:t>كه چند </a:t>
            </a:r>
            <a:r>
              <a:rPr lang="fa-IR" sz="1600" dirty="0" smtClean="0">
                <a:cs typeface="B Mitra" panose="00000400000000000000" pitchFamily="2" charset="-78"/>
              </a:rPr>
              <a:t>نوبت كاري </a:t>
            </a:r>
            <a:r>
              <a:rPr lang="fa-IR" sz="1600" dirty="0">
                <a:cs typeface="B Mitra" panose="00000400000000000000" pitchFamily="2" charset="-78"/>
              </a:rPr>
              <a:t>دارند مانند كارخانه ها، بيمارستان </a:t>
            </a:r>
            <a:r>
              <a:rPr lang="fa-IR" sz="1600" dirty="0" smtClean="0">
                <a:cs typeface="B Mitra" panose="00000400000000000000" pitchFamily="2" charset="-78"/>
              </a:rPr>
              <a:t>ها و ... رعايت </a:t>
            </a:r>
            <a:r>
              <a:rPr lang="fa-IR" sz="1600" dirty="0">
                <a:cs typeface="B Mitra" panose="00000400000000000000" pitchFamily="2" charset="-78"/>
              </a:rPr>
              <a:t>نظم در برنامه </a:t>
            </a:r>
            <a:r>
              <a:rPr lang="fa-IR" sz="1600" dirty="0" smtClean="0">
                <a:cs typeface="B Mitra" panose="00000400000000000000" pitchFamily="2" charset="-78"/>
              </a:rPr>
              <a:t>غذايي روزانه، توزيع </a:t>
            </a:r>
            <a:r>
              <a:rPr lang="fa-IR" sz="1600" dirty="0">
                <a:cs typeface="B Mitra" panose="00000400000000000000" pitchFamily="2" charset="-78"/>
              </a:rPr>
              <a:t>مناسب </a:t>
            </a:r>
            <a:r>
              <a:rPr lang="fa-IR" sz="1600" dirty="0" smtClean="0">
                <a:cs typeface="B Mitra" panose="00000400000000000000" pitchFamily="2" charset="-78"/>
              </a:rPr>
              <a:t>انرژي </a:t>
            </a:r>
            <a:r>
              <a:rPr lang="fa-IR" sz="1600" dirty="0">
                <a:cs typeface="B Mitra" panose="00000400000000000000" pitchFamily="2" charset="-78"/>
              </a:rPr>
              <a:t>در وعده هاي </a:t>
            </a:r>
            <a:r>
              <a:rPr lang="fa-IR" sz="1600" dirty="0" smtClean="0">
                <a:cs typeface="B Mitra" panose="00000400000000000000" pitchFamily="2" charset="-78"/>
              </a:rPr>
              <a:t>غذايي، مصرف غذاهاي </a:t>
            </a:r>
            <a:r>
              <a:rPr lang="fa-IR" sz="1600" dirty="0">
                <a:cs typeface="B Mitra" panose="00000400000000000000" pitchFamily="2" charset="-78"/>
              </a:rPr>
              <a:t>متنوع با گنجاندن گروه هاي غذايي </a:t>
            </a:r>
            <a:r>
              <a:rPr lang="fa-IR" sz="1600" dirty="0" smtClean="0">
                <a:cs typeface="B Mitra" panose="00000400000000000000" pitchFamily="2" charset="-78"/>
              </a:rPr>
              <a:t>اصلي </a:t>
            </a:r>
            <a:r>
              <a:rPr lang="fa-IR" sz="1400" dirty="0">
                <a:cs typeface="B Mitra" panose="00000400000000000000" pitchFamily="2" charset="-78"/>
              </a:rPr>
              <a:t>(نان و </a:t>
            </a:r>
            <a:r>
              <a:rPr lang="fa-IR" sz="1400" dirty="0" smtClean="0">
                <a:cs typeface="B Mitra" panose="00000400000000000000" pitchFamily="2" charset="-78"/>
              </a:rPr>
              <a:t>غلات، شير </a:t>
            </a:r>
            <a:r>
              <a:rPr lang="fa-IR" sz="1400" dirty="0">
                <a:cs typeface="B Mitra" panose="00000400000000000000" pitchFamily="2" charset="-78"/>
              </a:rPr>
              <a:t>و مواد </a:t>
            </a:r>
            <a:r>
              <a:rPr lang="fa-IR" sz="1400" dirty="0" smtClean="0">
                <a:cs typeface="B Mitra" panose="00000400000000000000" pitchFamily="2" charset="-78"/>
              </a:rPr>
              <a:t>لبني، ميوه </a:t>
            </a:r>
            <a:r>
              <a:rPr lang="fa-IR" sz="1400" dirty="0">
                <a:cs typeface="B Mitra" panose="00000400000000000000" pitchFamily="2" charset="-78"/>
              </a:rPr>
              <a:t>ها</a:t>
            </a:r>
            <a:r>
              <a:rPr lang="fa-IR" sz="1400" dirty="0" smtClean="0">
                <a:cs typeface="B Mitra" panose="00000400000000000000" pitchFamily="2" charset="-78"/>
              </a:rPr>
              <a:t>، سبزي </a:t>
            </a:r>
            <a:r>
              <a:rPr lang="fa-IR" sz="1400" dirty="0">
                <a:cs typeface="B Mitra" panose="00000400000000000000" pitchFamily="2" charset="-78"/>
              </a:rPr>
              <a:t>ها و گروه </a:t>
            </a:r>
            <a:r>
              <a:rPr lang="fa-IR" sz="1400" dirty="0" smtClean="0">
                <a:cs typeface="B Mitra" panose="00000400000000000000" pitchFamily="2" charset="-78"/>
              </a:rPr>
              <a:t>گوشت، </a:t>
            </a:r>
            <a:r>
              <a:rPr lang="fa-IR" sz="1400" dirty="0">
                <a:cs typeface="B Mitra" panose="00000400000000000000" pitchFamily="2" charset="-78"/>
              </a:rPr>
              <a:t>حبوبات و تخم </a:t>
            </a:r>
            <a:r>
              <a:rPr lang="fa-IR" sz="1400" dirty="0" smtClean="0">
                <a:cs typeface="B Mitra" panose="00000400000000000000" pitchFamily="2" charset="-78"/>
              </a:rPr>
              <a:t>مرغ)</a:t>
            </a:r>
            <a:r>
              <a:rPr lang="fa-IR" sz="1600" dirty="0" smtClean="0">
                <a:cs typeface="B Mitra" panose="00000400000000000000" pitchFamily="2" charset="-78"/>
              </a:rPr>
              <a:t> </a:t>
            </a:r>
            <a:r>
              <a:rPr lang="fa-IR" sz="1600" dirty="0">
                <a:cs typeface="B Mitra" panose="00000400000000000000" pitchFamily="2" charset="-78"/>
              </a:rPr>
              <a:t>و توجه به زمان مصرف غذا </a:t>
            </a:r>
            <a:r>
              <a:rPr lang="fa-IR" sz="1600" dirty="0" smtClean="0">
                <a:cs typeface="B Mitra" panose="00000400000000000000" pitchFamily="2" charset="-78"/>
              </a:rPr>
              <a:t>در كاهش خستگي </a:t>
            </a:r>
            <a:r>
              <a:rPr lang="fa-IR" sz="1600" dirty="0">
                <a:cs typeface="B Mitra" panose="00000400000000000000" pitchFamily="2" charset="-78"/>
              </a:rPr>
              <a:t>و بهبود عملكرد كاركنان مؤثر </a:t>
            </a:r>
            <a:r>
              <a:rPr lang="fa-IR" sz="1600" dirty="0" smtClean="0">
                <a:cs typeface="B Mitra" panose="00000400000000000000" pitchFamily="2" charset="-78"/>
              </a:rPr>
              <a:t>است. </a:t>
            </a:r>
            <a:r>
              <a:rPr lang="fa-IR" sz="1600" dirty="0">
                <a:cs typeface="B Mitra" panose="00000400000000000000" pitchFamily="2" charset="-78"/>
              </a:rPr>
              <a:t>افرادي كه نوبت هاي شب </a:t>
            </a:r>
            <a:r>
              <a:rPr lang="fa-IR" sz="1600" dirty="0" smtClean="0">
                <a:cs typeface="B Mitra" panose="00000400000000000000" pitchFamily="2" charset="-78"/>
              </a:rPr>
              <a:t>كاري دارند</a:t>
            </a:r>
            <a:r>
              <a:rPr lang="fa-IR" sz="1600" dirty="0">
                <a:cs typeface="B Mitra" panose="00000400000000000000" pitchFamily="2" charset="-78"/>
              </a:rPr>
              <a:t>، بهتر است</a:t>
            </a:r>
            <a:r>
              <a:rPr lang="fa-IR" sz="1600" dirty="0" smtClean="0">
                <a:cs typeface="B Mitra" panose="00000400000000000000" pitchFamily="2" charset="-78"/>
              </a:rPr>
              <a:t>:</a:t>
            </a:r>
          </a:p>
          <a:p>
            <a:pPr algn="just">
              <a:lnSpc>
                <a:spcPct val="150000"/>
              </a:lnSpc>
            </a:pPr>
            <a:endParaRPr lang="fa-IR" sz="900" dirty="0" smtClean="0">
              <a:cs typeface="B Mitra" panose="00000400000000000000" pitchFamily="2" charset="-78"/>
            </a:endParaRPr>
          </a:p>
          <a:p>
            <a:pPr algn="just">
              <a:lnSpc>
                <a:spcPct val="150000"/>
              </a:lnSpc>
            </a:pPr>
            <a:endParaRPr lang="fa-IR" sz="400" dirty="0" smtClean="0">
              <a:cs typeface="B Mitra" panose="00000400000000000000" pitchFamily="2" charset="-78"/>
            </a:endParaRPr>
          </a:p>
          <a:p>
            <a:pPr algn="just">
              <a:lnSpc>
                <a:spcPct val="150000"/>
              </a:lnSpc>
            </a:pPr>
            <a:endParaRPr lang="fa-IR" sz="300" dirty="0">
              <a:cs typeface="B Mitra" panose="00000400000000000000" pitchFamily="2" charset="-78"/>
            </a:endParaRPr>
          </a:p>
          <a:p>
            <a:pPr algn="just">
              <a:lnSpc>
                <a:spcPct val="150000"/>
              </a:lnSpc>
            </a:pPr>
            <a:r>
              <a:rPr lang="fa-IR" sz="1700" dirty="0" smtClean="0">
                <a:cs typeface="B Mitra" panose="00000400000000000000" pitchFamily="2" charset="-78"/>
              </a:rPr>
              <a:t>1. وعده اصلي غذاي </a:t>
            </a:r>
            <a:r>
              <a:rPr lang="fa-IR" sz="1700" dirty="0">
                <a:cs typeface="B Mitra" panose="00000400000000000000" pitchFamily="2" charset="-78"/>
              </a:rPr>
              <a:t>خود را در بعد از ظهر </a:t>
            </a:r>
            <a:r>
              <a:rPr lang="fa-IR" sz="1700" dirty="0" smtClean="0">
                <a:cs typeface="B Mitra" panose="00000400000000000000" pitchFamily="2" charset="-78"/>
              </a:rPr>
              <a:t>و يك </a:t>
            </a:r>
            <a:r>
              <a:rPr lang="fa-IR" sz="1700" dirty="0">
                <a:cs typeface="B Mitra" panose="00000400000000000000" pitchFamily="2" charset="-78"/>
              </a:rPr>
              <a:t>وعده غذا يي در نيمه </a:t>
            </a:r>
            <a:r>
              <a:rPr lang="fa-IR" sz="1700" dirty="0" smtClean="0">
                <a:cs typeface="B Mitra" panose="00000400000000000000" pitchFamily="2" charset="-78"/>
              </a:rPr>
              <a:t>شيفت</a:t>
            </a:r>
            <a:r>
              <a:rPr lang="fa-IR" sz="1700" dirty="0">
                <a:cs typeface="B Mitra" panose="00000400000000000000" pitchFamily="2" charset="-78"/>
              </a:rPr>
              <a:t> </a:t>
            </a:r>
            <a:r>
              <a:rPr lang="fa-IR" sz="1700" dirty="0" smtClean="0">
                <a:cs typeface="B Mitra" panose="00000400000000000000" pitchFamily="2" charset="-78"/>
              </a:rPr>
              <a:t>مصرف </a:t>
            </a:r>
            <a:r>
              <a:rPr lang="fa-IR" sz="1700" dirty="0">
                <a:cs typeface="B Mitra" panose="00000400000000000000" pitchFamily="2" charset="-78"/>
              </a:rPr>
              <a:t>كنند</a:t>
            </a:r>
            <a:r>
              <a:rPr lang="fa-IR" sz="1700" dirty="0" smtClean="0">
                <a:cs typeface="B Mitra" panose="00000400000000000000" pitchFamily="2" charset="-78"/>
              </a:rPr>
              <a:t>.</a:t>
            </a:r>
          </a:p>
          <a:p>
            <a:pPr algn="just">
              <a:lnSpc>
                <a:spcPct val="150000"/>
              </a:lnSpc>
            </a:pPr>
            <a:endParaRPr lang="fa-IR" sz="800" dirty="0" smtClean="0">
              <a:cs typeface="B Mitra" panose="00000400000000000000" pitchFamily="2" charset="-78"/>
            </a:endParaRPr>
          </a:p>
          <a:p>
            <a:pPr algn="just">
              <a:lnSpc>
                <a:spcPct val="150000"/>
              </a:lnSpc>
            </a:pPr>
            <a:endParaRPr lang="fa-IR" sz="800" dirty="0">
              <a:cs typeface="B Mitra" panose="00000400000000000000" pitchFamily="2" charset="-78"/>
            </a:endParaRPr>
          </a:p>
          <a:p>
            <a:pPr algn="just">
              <a:lnSpc>
                <a:spcPct val="150000"/>
              </a:lnSpc>
            </a:pPr>
            <a:r>
              <a:rPr lang="fa-IR" sz="1700" dirty="0">
                <a:cs typeface="B Mitra" panose="00000400000000000000" pitchFamily="2" charset="-78"/>
              </a:rPr>
              <a:t>2. غذاهاي چرب و </a:t>
            </a:r>
            <a:r>
              <a:rPr lang="fa-IR" sz="1700" dirty="0" smtClean="0">
                <a:cs typeface="B Mitra" panose="00000400000000000000" pitchFamily="2" charset="-78"/>
              </a:rPr>
              <a:t>سنگين </a:t>
            </a:r>
            <a:r>
              <a:rPr lang="fa-IR" sz="1700" dirty="0">
                <a:cs typeface="B Mitra" panose="00000400000000000000" pitchFamily="2" charset="-78"/>
              </a:rPr>
              <a:t>و پر ادويه كه سبب خواب </a:t>
            </a:r>
            <a:r>
              <a:rPr lang="fa-IR" sz="1700" dirty="0" smtClean="0">
                <a:cs typeface="B Mitra" panose="00000400000000000000" pitchFamily="2" charset="-78"/>
              </a:rPr>
              <a:t>آلودگي </a:t>
            </a:r>
            <a:r>
              <a:rPr lang="fa-IR" sz="1700" dirty="0">
                <a:cs typeface="B Mitra" panose="00000400000000000000" pitchFamily="2" charset="-78"/>
              </a:rPr>
              <a:t>و كاهش </a:t>
            </a:r>
            <a:r>
              <a:rPr lang="fa-IR" sz="1700" dirty="0" smtClean="0">
                <a:cs typeface="B Mitra" panose="00000400000000000000" pitchFamily="2" charset="-78"/>
              </a:rPr>
              <a:t>كارايي</a:t>
            </a:r>
            <a:r>
              <a:rPr lang="fa-IR" sz="1700" dirty="0">
                <a:cs typeface="B Mitra" panose="00000400000000000000" pitchFamily="2" charset="-78"/>
              </a:rPr>
              <a:t> </a:t>
            </a:r>
            <a:r>
              <a:rPr lang="fa-IR" sz="1700" dirty="0" smtClean="0">
                <a:cs typeface="B Mitra" panose="00000400000000000000" pitchFamily="2" charset="-78"/>
              </a:rPr>
              <a:t>مي </a:t>
            </a:r>
            <a:r>
              <a:rPr lang="fa-IR" sz="1700" dirty="0">
                <a:cs typeface="B Mitra" panose="00000400000000000000" pitchFamily="2" charset="-78"/>
              </a:rPr>
              <a:t>شود مصرف </a:t>
            </a:r>
            <a:r>
              <a:rPr lang="fa-IR" sz="1700" dirty="0" smtClean="0">
                <a:cs typeface="B Mitra" panose="00000400000000000000" pitchFamily="2" charset="-78"/>
              </a:rPr>
              <a:t>نكنند.</a:t>
            </a:r>
          </a:p>
          <a:p>
            <a:pPr algn="just">
              <a:lnSpc>
                <a:spcPct val="150000"/>
              </a:lnSpc>
            </a:pPr>
            <a:endParaRPr lang="fa-IR" sz="1100" dirty="0" smtClean="0">
              <a:cs typeface="B Mitra" panose="00000400000000000000" pitchFamily="2" charset="-78"/>
            </a:endParaRPr>
          </a:p>
          <a:p>
            <a:pPr algn="just">
              <a:lnSpc>
                <a:spcPct val="150000"/>
              </a:lnSpc>
            </a:pPr>
            <a:endParaRPr lang="fa-IR" sz="900" dirty="0">
              <a:cs typeface="B Mitra" panose="00000400000000000000" pitchFamily="2" charset="-78"/>
            </a:endParaRPr>
          </a:p>
          <a:p>
            <a:pPr algn="just">
              <a:lnSpc>
                <a:spcPct val="150000"/>
              </a:lnSpc>
            </a:pPr>
            <a:r>
              <a:rPr lang="fa-IR" sz="1700" dirty="0">
                <a:cs typeface="B Mitra" panose="00000400000000000000" pitchFamily="2" charset="-78"/>
              </a:rPr>
              <a:t>3. در </a:t>
            </a:r>
            <a:r>
              <a:rPr lang="fa-IR" sz="1700" dirty="0" smtClean="0">
                <a:cs typeface="B Mitra" panose="00000400000000000000" pitchFamily="2" charset="-78"/>
              </a:rPr>
              <a:t>غذاي </a:t>
            </a:r>
            <a:r>
              <a:rPr lang="fa-IR" sz="1700" dirty="0">
                <a:cs typeface="B Mitra" panose="00000400000000000000" pitchFamily="2" charset="-78"/>
              </a:rPr>
              <a:t>خود گوشت كم چرب (به ويژه ماهي و مرغ) به شكل </a:t>
            </a:r>
            <a:r>
              <a:rPr lang="fa-IR" sz="1700" dirty="0" smtClean="0">
                <a:cs typeface="B Mitra" panose="00000400000000000000" pitchFamily="2" charset="-78"/>
              </a:rPr>
              <a:t>كبابي </a:t>
            </a:r>
            <a:r>
              <a:rPr lang="fa-IR" sz="1700" dirty="0">
                <a:cs typeface="B Mitra" panose="00000400000000000000" pitchFamily="2" charset="-78"/>
              </a:rPr>
              <a:t>و </a:t>
            </a:r>
            <a:r>
              <a:rPr lang="fa-IR" sz="1700" dirty="0" smtClean="0">
                <a:cs typeface="B Mitra" panose="00000400000000000000" pitchFamily="2" charset="-78"/>
              </a:rPr>
              <a:t>يا آبپز</a:t>
            </a:r>
            <a:r>
              <a:rPr lang="fa-IR" sz="1700" dirty="0">
                <a:cs typeface="B Mitra" panose="00000400000000000000" pitchFamily="2" charset="-78"/>
              </a:rPr>
              <a:t>، سبز ي هاي تازه و </a:t>
            </a:r>
            <a:r>
              <a:rPr lang="fa-IR" sz="1700" dirty="0" smtClean="0">
                <a:cs typeface="B Mitra" panose="00000400000000000000" pitchFamily="2" charset="-78"/>
              </a:rPr>
              <a:t>سالاد، </a:t>
            </a:r>
            <a:r>
              <a:rPr lang="fa-IR" sz="1700" dirty="0">
                <a:cs typeface="B Mitra" panose="00000400000000000000" pitchFamily="2" charset="-78"/>
              </a:rPr>
              <a:t>نان هاي سبوس دار، حبوبات و ماست كم </a:t>
            </a:r>
            <a:r>
              <a:rPr lang="fa-IR" sz="1700" dirty="0" smtClean="0">
                <a:cs typeface="B Mitra" panose="00000400000000000000" pitchFamily="2" charset="-78"/>
              </a:rPr>
              <a:t>چرب مصرف </a:t>
            </a:r>
            <a:r>
              <a:rPr lang="fa-IR" sz="1700" dirty="0">
                <a:cs typeface="B Mitra" panose="00000400000000000000" pitchFamily="2" charset="-78"/>
              </a:rPr>
              <a:t>نمايند</a:t>
            </a:r>
            <a:r>
              <a:rPr lang="fa-IR" sz="1700" dirty="0" smtClean="0">
                <a:cs typeface="B Mitra" panose="00000400000000000000" pitchFamily="2" charset="-78"/>
              </a:rPr>
              <a:t>.</a:t>
            </a:r>
            <a:endParaRPr lang="fa-IR" sz="1700" dirty="0">
              <a:cs typeface="B Mitra" panose="00000400000000000000" pitchFamily="2" charset="-78"/>
            </a:endParaRP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03" y="548680"/>
            <a:ext cx="8856984" cy="3508653"/>
          </a:xfrm>
          <a:prstGeom prst="rect">
            <a:avLst/>
          </a:prstGeom>
        </p:spPr>
        <p:txBody>
          <a:bodyPr wrap="square">
            <a:spAutoFit/>
          </a:bodyPr>
          <a:lstStyle/>
          <a:p>
            <a:pPr algn="just">
              <a:lnSpc>
                <a:spcPct val="150000"/>
              </a:lnSpc>
            </a:pPr>
            <a:r>
              <a:rPr lang="fa-IR" sz="1900" dirty="0">
                <a:solidFill>
                  <a:schemeClr val="accent6">
                    <a:lumMod val="75000"/>
                  </a:schemeClr>
                </a:solidFill>
                <a:effectLst>
                  <a:outerShdw blurRad="38100" dist="38100" dir="2700000" algn="tl">
                    <a:srgbClr val="000000">
                      <a:alpha val="43137"/>
                    </a:srgbClr>
                  </a:outerShdw>
                </a:effectLst>
                <a:cs typeface="B Titr" panose="00000700000000000000" pitchFamily="2" charset="-78"/>
              </a:rPr>
              <a:t>تغذيه كاركنان نوبت كاري (شيفتي):</a:t>
            </a:r>
          </a:p>
          <a:p>
            <a:pPr algn="just">
              <a:lnSpc>
                <a:spcPct val="150000"/>
              </a:lnSpc>
            </a:pPr>
            <a:endParaRPr lang="fa-IR" sz="1100" dirty="0">
              <a:cs typeface="B Mitra" panose="00000400000000000000" pitchFamily="2" charset="-78"/>
            </a:endParaRPr>
          </a:p>
          <a:p>
            <a:pPr algn="just">
              <a:lnSpc>
                <a:spcPct val="150000"/>
              </a:lnSpc>
            </a:pPr>
            <a:r>
              <a:rPr lang="fa-IR" sz="1700" dirty="0" smtClean="0">
                <a:cs typeface="B Mitra" panose="00000400000000000000" pitchFamily="2" charset="-78"/>
              </a:rPr>
              <a:t>4</a:t>
            </a:r>
            <a:r>
              <a:rPr lang="fa-IR" sz="1700" dirty="0">
                <a:cs typeface="B Mitra" panose="00000400000000000000" pitchFamily="2" charset="-78"/>
              </a:rPr>
              <a:t>. از انواع مواد </a:t>
            </a:r>
            <a:r>
              <a:rPr lang="fa-IR" sz="1700" dirty="0" smtClean="0">
                <a:cs typeface="B Mitra" panose="00000400000000000000" pitchFamily="2" charset="-78"/>
              </a:rPr>
              <a:t>پروتئيني </a:t>
            </a:r>
            <a:r>
              <a:rPr lang="fa-IR" sz="1700" dirty="0">
                <a:cs typeface="B Mitra" panose="00000400000000000000" pitchFamily="2" charset="-78"/>
              </a:rPr>
              <a:t>مثل گوشت (به ويژه مرغ و </a:t>
            </a:r>
            <a:r>
              <a:rPr lang="fa-IR" sz="1700" dirty="0" smtClean="0">
                <a:cs typeface="B Mitra" panose="00000400000000000000" pitchFamily="2" charset="-78"/>
              </a:rPr>
              <a:t>ماهي</a:t>
            </a:r>
            <a:r>
              <a:rPr lang="fa-IR" sz="1700" dirty="0">
                <a:cs typeface="B Mitra" panose="00000400000000000000" pitchFamily="2" charset="-78"/>
              </a:rPr>
              <a:t>)، </a:t>
            </a:r>
            <a:r>
              <a:rPr lang="fa-IR" sz="1700" dirty="0" smtClean="0">
                <a:cs typeface="B Mitra" panose="00000400000000000000" pitchFamily="2" charset="-78"/>
              </a:rPr>
              <a:t>حبوبات، </a:t>
            </a:r>
            <a:r>
              <a:rPr lang="fa-IR" sz="1700" dirty="0">
                <a:cs typeface="B Mitra" panose="00000400000000000000" pitchFamily="2" charset="-78"/>
              </a:rPr>
              <a:t>تخم مرغ </a:t>
            </a:r>
            <a:r>
              <a:rPr lang="fa-IR" sz="1700" dirty="0" smtClean="0">
                <a:cs typeface="B Mitra" panose="00000400000000000000" pitchFamily="2" charset="-78"/>
              </a:rPr>
              <a:t>آب پز </a:t>
            </a:r>
            <a:r>
              <a:rPr lang="fa-IR" sz="1700" dirty="0">
                <a:cs typeface="B Mitra" panose="00000400000000000000" pitchFamily="2" charset="-78"/>
              </a:rPr>
              <a:t>استفاده </a:t>
            </a:r>
            <a:r>
              <a:rPr lang="fa-IR" sz="1700" dirty="0" smtClean="0">
                <a:cs typeface="B Mitra" panose="00000400000000000000" pitchFamily="2" charset="-78"/>
              </a:rPr>
              <a:t>كنند. </a:t>
            </a:r>
            <a:r>
              <a:rPr lang="fa-IR" sz="1700" dirty="0">
                <a:cs typeface="B Mitra" panose="00000400000000000000" pitchFamily="2" charset="-78"/>
              </a:rPr>
              <a:t>شير و لبنيات كم چرب از جمله ماست، </a:t>
            </a:r>
            <a:r>
              <a:rPr lang="fa-IR" sz="1700" dirty="0" smtClean="0">
                <a:cs typeface="B Mitra" panose="00000400000000000000" pitchFamily="2" charset="-78"/>
              </a:rPr>
              <a:t>پنير </a:t>
            </a:r>
            <a:r>
              <a:rPr lang="fa-IR" sz="1700" dirty="0">
                <a:cs typeface="B Mitra" panose="00000400000000000000" pitchFamily="2" charset="-78"/>
              </a:rPr>
              <a:t>و كشك </a:t>
            </a:r>
            <a:r>
              <a:rPr lang="fa-IR" sz="1700" dirty="0" smtClean="0">
                <a:cs typeface="B Mitra" panose="00000400000000000000" pitchFamily="2" charset="-78"/>
              </a:rPr>
              <a:t>نيز علاوه بر تامين املاحي </a:t>
            </a:r>
            <a:r>
              <a:rPr lang="fa-IR" sz="1700" dirty="0">
                <a:cs typeface="B Mitra" panose="00000400000000000000" pitchFamily="2" charset="-78"/>
              </a:rPr>
              <a:t>مانند </a:t>
            </a:r>
            <a:r>
              <a:rPr lang="fa-IR" sz="1700" dirty="0" smtClean="0">
                <a:cs typeface="B Mitra" panose="00000400000000000000" pitchFamily="2" charset="-78"/>
              </a:rPr>
              <a:t>كلسيم </a:t>
            </a:r>
            <a:r>
              <a:rPr lang="fa-IR" sz="1700" dirty="0">
                <a:cs typeface="B Mitra" panose="00000400000000000000" pitchFamily="2" charset="-78"/>
              </a:rPr>
              <a:t>و </a:t>
            </a:r>
            <a:r>
              <a:rPr lang="fa-IR" sz="1700" dirty="0" smtClean="0">
                <a:cs typeface="B Mitra" panose="00000400000000000000" pitchFamily="2" charset="-78"/>
              </a:rPr>
              <a:t>فسفر، </a:t>
            </a:r>
            <a:r>
              <a:rPr lang="fa-IR" sz="1700" dirty="0">
                <a:cs typeface="B Mitra" panose="00000400000000000000" pitchFamily="2" charset="-78"/>
              </a:rPr>
              <a:t>از منابع خوب </a:t>
            </a:r>
            <a:r>
              <a:rPr lang="fa-IR" sz="1700" dirty="0" smtClean="0">
                <a:cs typeface="B Mitra" panose="00000400000000000000" pitchFamily="2" charset="-78"/>
              </a:rPr>
              <a:t>پروتئين </a:t>
            </a:r>
            <a:r>
              <a:rPr lang="fa-IR" sz="1700" dirty="0">
                <a:cs typeface="B Mitra" panose="00000400000000000000" pitchFamily="2" charset="-78"/>
              </a:rPr>
              <a:t>به شمار مي </a:t>
            </a:r>
            <a:r>
              <a:rPr lang="fa-IR" sz="1700" dirty="0" smtClean="0">
                <a:cs typeface="B Mitra" panose="00000400000000000000" pitchFamily="2" charset="-78"/>
              </a:rPr>
              <a:t>روند.</a:t>
            </a:r>
            <a:r>
              <a:rPr lang="fa-IR" sz="1700" dirty="0">
                <a:cs typeface="B Mitra" panose="00000400000000000000" pitchFamily="2" charset="-78"/>
              </a:rPr>
              <a:t> </a:t>
            </a:r>
            <a:r>
              <a:rPr lang="fa-IR" sz="1700" dirty="0" smtClean="0">
                <a:cs typeface="B Mitra" panose="00000400000000000000" pitchFamily="2" charset="-78"/>
              </a:rPr>
              <a:t>غذاهاي </a:t>
            </a:r>
            <a:r>
              <a:rPr lang="fa-IR" sz="1700" dirty="0">
                <a:cs typeface="B Mitra" panose="00000400000000000000" pitchFamily="2" charset="-78"/>
              </a:rPr>
              <a:t>پروتئيني سبب افزايش هوشياري و رفع خوب آلودگي مي شوند</a:t>
            </a:r>
            <a:r>
              <a:rPr lang="fa-IR" sz="1700" dirty="0" smtClean="0">
                <a:cs typeface="B Mitra" panose="00000400000000000000" pitchFamily="2" charset="-78"/>
              </a:rPr>
              <a:t>.</a:t>
            </a:r>
          </a:p>
          <a:p>
            <a:pPr algn="just">
              <a:lnSpc>
                <a:spcPct val="150000"/>
              </a:lnSpc>
            </a:pPr>
            <a:endParaRPr lang="fa-IR" sz="1600" dirty="0">
              <a:cs typeface="B Mitra" panose="00000400000000000000" pitchFamily="2" charset="-78"/>
            </a:endParaRPr>
          </a:p>
          <a:p>
            <a:pPr algn="just">
              <a:lnSpc>
                <a:spcPct val="150000"/>
              </a:lnSpc>
            </a:pPr>
            <a:r>
              <a:rPr lang="fa-IR" sz="1700" dirty="0">
                <a:cs typeface="B Mitra" panose="00000400000000000000" pitchFamily="2" charset="-78"/>
              </a:rPr>
              <a:t>5. مصرف يك ليوان </a:t>
            </a:r>
            <a:r>
              <a:rPr lang="fa-IR" sz="1700" dirty="0" smtClean="0">
                <a:cs typeface="B Mitra" panose="00000400000000000000" pitchFamily="2" charset="-78"/>
              </a:rPr>
              <a:t>شير </a:t>
            </a:r>
            <a:r>
              <a:rPr lang="fa-IR" sz="1700" dirty="0">
                <a:cs typeface="B Mitra" panose="00000400000000000000" pitchFamily="2" charset="-78"/>
              </a:rPr>
              <a:t>كم چرب همراه با دو عدد خرما قبل از خواب در </a:t>
            </a:r>
            <a:r>
              <a:rPr lang="fa-IR" sz="1700" dirty="0" smtClean="0">
                <a:cs typeface="B Mitra" panose="00000400000000000000" pitchFamily="2" charset="-78"/>
              </a:rPr>
              <a:t>بهبود خواب </a:t>
            </a:r>
            <a:r>
              <a:rPr lang="fa-IR" sz="1700" dirty="0">
                <a:cs typeface="B Mitra" panose="00000400000000000000" pitchFamily="2" charset="-78"/>
              </a:rPr>
              <a:t>كاركنان مؤثر است.</a:t>
            </a:r>
          </a:p>
          <a:p>
            <a:pPr algn="just">
              <a:lnSpc>
                <a:spcPct val="150000"/>
              </a:lnSpc>
            </a:pPr>
            <a:r>
              <a:rPr lang="fa-IR" sz="1700" dirty="0">
                <a:cs typeface="B Mitra" panose="00000400000000000000" pitchFamily="2" charset="-78"/>
              </a:rPr>
              <a:t>6. در بين دو وعده </a:t>
            </a:r>
            <a:r>
              <a:rPr lang="fa-IR" sz="1700" dirty="0" smtClean="0">
                <a:cs typeface="B Mitra" panose="00000400000000000000" pitchFamily="2" charset="-78"/>
              </a:rPr>
              <a:t>غذايي ميوه </a:t>
            </a:r>
            <a:r>
              <a:rPr lang="fa-IR" sz="1700" dirty="0">
                <a:cs typeface="B Mitra" panose="00000400000000000000" pitchFamily="2" charset="-78"/>
              </a:rPr>
              <a:t>مصرف كنند تا </a:t>
            </a:r>
            <a:r>
              <a:rPr lang="fa-IR" sz="1700" dirty="0" smtClean="0">
                <a:cs typeface="B Mitra" panose="00000400000000000000" pitchFamily="2" charset="-78"/>
              </a:rPr>
              <a:t>ويتامين </a:t>
            </a:r>
            <a:r>
              <a:rPr lang="fa-IR" sz="1700" dirty="0">
                <a:cs typeface="B Mitra" panose="00000400000000000000" pitchFamily="2" charset="-78"/>
              </a:rPr>
              <a:t>هاي مورد </a:t>
            </a:r>
            <a:r>
              <a:rPr lang="fa-IR" sz="1700" dirty="0" smtClean="0">
                <a:cs typeface="B Mitra" panose="00000400000000000000" pitchFamily="2" charset="-78"/>
              </a:rPr>
              <a:t>نياز </a:t>
            </a:r>
            <a:r>
              <a:rPr lang="fa-IR" sz="1700" dirty="0">
                <a:cs typeface="B Mitra" panose="00000400000000000000" pitchFamily="2" charset="-78"/>
              </a:rPr>
              <a:t>به </a:t>
            </a:r>
            <a:r>
              <a:rPr lang="fa-IR" sz="1700" dirty="0" smtClean="0">
                <a:cs typeface="B Mitra" panose="00000400000000000000" pitchFamily="2" charset="-78"/>
              </a:rPr>
              <a:t>ويژه كه در كاهش فشارهاي كاري </a:t>
            </a:r>
            <a:r>
              <a:rPr lang="fa-IR" sz="1700" dirty="0">
                <a:cs typeface="B Mitra" panose="00000400000000000000" pitchFamily="2" charset="-78"/>
              </a:rPr>
              <a:t>و فشار رواني سودمند هستند </a:t>
            </a:r>
            <a:r>
              <a:rPr lang="fa-IR" sz="1700" dirty="0" smtClean="0">
                <a:cs typeface="B Mitra" panose="00000400000000000000" pitchFamily="2" charset="-78"/>
              </a:rPr>
              <a:t>و ویتامین های </a:t>
            </a:r>
            <a:r>
              <a:rPr lang="en-US" sz="1600" dirty="0">
                <a:cs typeface="B Mitra" panose="00000400000000000000" pitchFamily="2" charset="-78"/>
              </a:rPr>
              <a:t>B</a:t>
            </a:r>
            <a:r>
              <a:rPr lang="fa-IR" sz="1700" dirty="0" smtClean="0">
                <a:cs typeface="B Mitra" panose="00000400000000000000" pitchFamily="2" charset="-78"/>
              </a:rPr>
              <a:t> و </a:t>
            </a:r>
            <a:r>
              <a:rPr lang="en-US" sz="1600" dirty="0" smtClean="0">
                <a:cs typeface="B Mitra" panose="00000400000000000000" pitchFamily="2" charset="-78"/>
              </a:rPr>
              <a:t>C</a:t>
            </a:r>
            <a:r>
              <a:rPr lang="fa-IR" sz="1700" dirty="0" smtClean="0">
                <a:cs typeface="B Mitra" panose="00000400000000000000" pitchFamily="2" charset="-78"/>
              </a:rPr>
              <a:t> ويتامين هاي را </a:t>
            </a:r>
            <a:r>
              <a:rPr lang="fa-IR" sz="1700" dirty="0">
                <a:cs typeface="B Mitra" panose="00000400000000000000" pitchFamily="2" charset="-78"/>
              </a:rPr>
              <a:t>به مقدار كافي دريافت نمايند.</a:t>
            </a:r>
          </a:p>
        </p:txBody>
      </p:sp>
    </p:spTree>
    <p:extLst>
      <p:ext uri="{BB962C8B-B14F-4D97-AF65-F5344CB8AC3E}">
        <p14:creationId xmlns:p14="http://schemas.microsoft.com/office/powerpoint/2010/main" xmlns="" val="4219536210"/>
      </p:ext>
    </p:extLst>
  </p:cSld>
  <p:clrMapOvr>
    <a:masterClrMapping/>
  </p:clrMapOvr>
  <mc:AlternateContent xmlns:mc="http://schemas.openxmlformats.org/markup-compatibility/2006">
    <mc:Choice xmlns:p14="http://schemas.microsoft.com/office/powerpoint/2010/main" xmlns=""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506513"/>
            <a:ext cx="8424936" cy="6336350"/>
          </a:xfrm>
          <a:prstGeom prst="rect">
            <a:avLst/>
          </a:prstGeom>
        </p:spPr>
        <p:txBody>
          <a:bodyPr wrap="square">
            <a:spAutoFit/>
          </a:bodyPr>
          <a:lstStyle/>
          <a:p>
            <a:pPr algn="just">
              <a:lnSpc>
                <a:spcPct val="150000"/>
              </a:lnSpc>
            </a:pPr>
            <a:r>
              <a:rPr lang="fa-IR" sz="2200" b="1" dirty="0">
                <a:solidFill>
                  <a:srgbClr val="00B0F0"/>
                </a:solidFill>
                <a:effectLst>
                  <a:outerShdw blurRad="38100" dist="38100" dir="2700000" algn="tl">
                    <a:srgbClr val="000000">
                      <a:alpha val="43137"/>
                    </a:srgbClr>
                  </a:outerShdw>
                </a:effectLst>
                <a:cs typeface="B Titr" panose="00000700000000000000" pitchFamily="2" charset="-78"/>
              </a:rPr>
              <a:t>نكات مهم در اصلاح تغذيه در محل </a:t>
            </a:r>
            <a:r>
              <a:rPr lang="fa-IR" sz="2200" b="1" dirty="0" smtClean="0">
                <a:solidFill>
                  <a:srgbClr val="00B0F0"/>
                </a:solidFill>
                <a:effectLst>
                  <a:outerShdw blurRad="38100" dist="38100" dir="2700000" algn="tl">
                    <a:srgbClr val="000000">
                      <a:alpha val="43137"/>
                    </a:srgbClr>
                  </a:outerShdw>
                </a:effectLst>
                <a:cs typeface="B Titr" panose="00000700000000000000" pitchFamily="2" charset="-78"/>
              </a:rPr>
              <a:t>كار:</a:t>
            </a:r>
            <a:endParaRPr lang="fa-IR" sz="2200" b="1" dirty="0">
              <a:solidFill>
                <a:srgbClr val="00B0F0"/>
              </a:solidFill>
              <a:effectLst>
                <a:outerShdw blurRad="38100" dist="38100" dir="2700000" algn="tl">
                  <a:srgbClr val="000000">
                    <a:alpha val="43137"/>
                  </a:srgbClr>
                </a:outerShdw>
              </a:effectLst>
              <a:cs typeface="B Titr" panose="00000700000000000000" pitchFamily="2" charset="-78"/>
            </a:endParaRPr>
          </a:p>
          <a:p>
            <a:pPr algn="just">
              <a:lnSpc>
                <a:spcPct val="150000"/>
              </a:lnSpc>
            </a:pPr>
            <a:endParaRPr lang="fa-IR" sz="900" b="1" dirty="0">
              <a:cs typeface="B Mitra" panose="00000400000000000000" pitchFamily="2" charset="-78"/>
            </a:endParaRPr>
          </a:p>
          <a:p>
            <a:pPr algn="just">
              <a:lnSpc>
                <a:spcPct val="150000"/>
              </a:lnSpc>
            </a:pPr>
            <a:endParaRPr lang="fa-IR" sz="700" b="1" dirty="0">
              <a:cs typeface="B Mitra" panose="00000400000000000000" pitchFamily="2" charset="-78"/>
            </a:endParaRPr>
          </a:p>
          <a:p>
            <a:pPr algn="just">
              <a:lnSpc>
                <a:spcPct val="150000"/>
              </a:lnSpc>
            </a:pPr>
            <a:r>
              <a:rPr lang="fa-IR" dirty="0" smtClean="0">
                <a:cs typeface="B Mitra" panose="00000400000000000000" pitchFamily="2" charset="-78"/>
              </a:rPr>
              <a:t>1. با </a:t>
            </a:r>
            <a:r>
              <a:rPr lang="fa-IR" dirty="0">
                <a:cs typeface="B Mitra" panose="00000400000000000000" pitchFamily="2" charset="-78"/>
              </a:rPr>
              <a:t>توجه به </a:t>
            </a:r>
            <a:r>
              <a:rPr lang="fa-IR" dirty="0" smtClean="0">
                <a:cs typeface="B Mitra" panose="00000400000000000000" pitchFamily="2" charset="-78"/>
              </a:rPr>
              <a:t>اينكه </a:t>
            </a:r>
            <a:r>
              <a:rPr lang="fa-IR" dirty="0">
                <a:cs typeface="B Mitra" panose="00000400000000000000" pitchFamily="2" charset="-78"/>
              </a:rPr>
              <a:t>تداوم كار نشسته و بدون تحرك مي تواند موجب اختلال دركاركرد دستگاه گوارش و ايجاد يبوست شود، بهتر است از نان و غلات كامل</a:t>
            </a:r>
            <a:r>
              <a:rPr lang="fa-IR" sz="1600" dirty="0">
                <a:cs typeface="B Mitra" panose="00000400000000000000" pitchFamily="2" charset="-78"/>
              </a:rPr>
              <a:t> (سبوس دار) </a:t>
            </a:r>
            <a:r>
              <a:rPr lang="fa-IR" dirty="0">
                <a:cs typeface="B Mitra" panose="00000400000000000000" pitchFamily="2" charset="-78"/>
              </a:rPr>
              <a:t>استفاده شود. به همين دليل بهتر است نان سنگك و يا نان جو را جايگزين نان تهيه شده از آرد سفيد مانند نان لواش و باگت كنيد</a:t>
            </a:r>
            <a:r>
              <a:rPr lang="fa-IR" dirty="0" smtClean="0">
                <a:cs typeface="B Mitra" panose="00000400000000000000" pitchFamily="2" charset="-78"/>
              </a:rPr>
              <a:t>.</a:t>
            </a:r>
          </a:p>
          <a:p>
            <a:pPr algn="just">
              <a:lnSpc>
                <a:spcPct val="150000"/>
              </a:lnSpc>
            </a:pPr>
            <a:endParaRPr lang="fa-IR" dirty="0">
              <a:cs typeface="B Mitra" panose="00000400000000000000" pitchFamily="2" charset="-78"/>
            </a:endParaRPr>
          </a:p>
          <a:p>
            <a:pPr algn="just">
              <a:lnSpc>
                <a:spcPct val="150000"/>
              </a:lnSpc>
            </a:pPr>
            <a:r>
              <a:rPr lang="fa-IR" dirty="0">
                <a:cs typeface="B Mitra" panose="00000400000000000000" pitchFamily="2" charset="-78"/>
              </a:rPr>
              <a:t>2. در صورتي كه امكان انتخاب غذا در رستوران محل كار وجود دارد، از غذاهاي بخار پز، آب پز و يا كبابي به جاي غذاهاي چرب و </a:t>
            </a:r>
            <a:r>
              <a:rPr lang="fa-IR" dirty="0" smtClean="0">
                <a:cs typeface="B Mitra" panose="00000400000000000000" pitchFamily="2" charset="-78"/>
              </a:rPr>
              <a:t> سرخ </a:t>
            </a:r>
            <a:r>
              <a:rPr lang="fa-IR" dirty="0">
                <a:cs typeface="B Mitra" panose="00000400000000000000" pitchFamily="2" charset="-78"/>
              </a:rPr>
              <a:t>شده استفاده شود</a:t>
            </a:r>
            <a:r>
              <a:rPr lang="fa-IR" dirty="0" smtClean="0">
                <a:cs typeface="B Mitra" panose="00000400000000000000" pitchFamily="2" charset="-78"/>
              </a:rPr>
              <a:t>.</a:t>
            </a:r>
          </a:p>
          <a:p>
            <a:pPr algn="just">
              <a:lnSpc>
                <a:spcPct val="150000"/>
              </a:lnSpc>
            </a:pPr>
            <a:endParaRPr lang="fa-IR" dirty="0">
              <a:cs typeface="B Mitra" panose="00000400000000000000" pitchFamily="2" charset="-78"/>
            </a:endParaRPr>
          </a:p>
          <a:p>
            <a:pPr algn="just">
              <a:lnSpc>
                <a:spcPct val="150000"/>
              </a:lnSpc>
            </a:pPr>
            <a:r>
              <a:rPr lang="fa-IR" dirty="0">
                <a:cs typeface="B Mitra" panose="00000400000000000000" pitchFamily="2" charset="-78"/>
              </a:rPr>
              <a:t>3. به جاي گوشت قرمز، غذاهايي كه با ماهي و يا مرغ تهيه شده مصرف شود. در صورتي كه انتخاب گوشت قرمز اجتناب ناپذير است. تمامي چربي هاي آن را جداكنيد</a:t>
            </a:r>
            <a:r>
              <a:rPr lang="fa-IR" dirty="0" smtClean="0">
                <a:cs typeface="B Mitra" panose="00000400000000000000" pitchFamily="2" charset="-78"/>
              </a:rPr>
              <a:t>.</a:t>
            </a:r>
          </a:p>
          <a:p>
            <a:pPr algn="just">
              <a:lnSpc>
                <a:spcPct val="150000"/>
              </a:lnSpc>
            </a:pPr>
            <a:endParaRPr lang="fa-IR" dirty="0">
              <a:cs typeface="B Mitra" panose="00000400000000000000" pitchFamily="2" charset="-78"/>
            </a:endParaRPr>
          </a:p>
          <a:p>
            <a:pPr algn="just">
              <a:lnSpc>
                <a:spcPct val="150000"/>
              </a:lnSpc>
            </a:pPr>
            <a:r>
              <a:rPr lang="fa-IR" dirty="0">
                <a:cs typeface="B Mitra" panose="00000400000000000000" pitchFamily="2" charset="-78"/>
              </a:rPr>
              <a:t>4. به جاي نوشابه هاي گاز دار كه مقدار زيادي مواد قندي و كافئين وارد بدن كرده و منجر به چاقي مي شوند، از نوشيدني هاي سالمي مثل آب و دوغ كم نمك و بدون گاز استفاده شود.</a:t>
            </a:r>
          </a:p>
          <a:p>
            <a:pPr algn="just">
              <a:lnSpc>
                <a:spcPct val="150000"/>
              </a:lnSpc>
            </a:pPr>
            <a:endParaRPr lang="fa-IR" dirty="0">
              <a:cs typeface="B Mitra" panose="00000400000000000000" pitchFamily="2" charset="-78"/>
            </a:endParaRPr>
          </a:p>
        </p:txBody>
      </p:sp>
    </p:spTree>
    <p:extLst>
      <p:ext uri="{BB962C8B-B14F-4D97-AF65-F5344CB8AC3E}">
        <p14:creationId xmlns:p14="http://schemas.microsoft.com/office/powerpoint/2010/main" xmlns="" val="2895669245"/>
      </p:ext>
    </p:extLst>
  </p:cSld>
  <p:clrMapOvr>
    <a:masterClrMapping/>
  </p:clrMapOvr>
  <mc:AlternateContent xmlns:mc="http://schemas.openxmlformats.org/markup-compatibility/2006">
    <mc:Choice xmlns:p14="http://schemas.microsoft.com/office/powerpoint/2010/main" xmlns=""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07504" y="470305"/>
            <a:ext cx="8928992" cy="5159105"/>
          </a:xfrm>
          <a:prstGeom prst="rect">
            <a:avLst/>
          </a:prstGeom>
        </p:spPr>
        <p:txBody>
          <a:bodyPr wrap="square">
            <a:spAutoFit/>
          </a:bodyPr>
          <a:lstStyle/>
          <a:p>
            <a:pPr algn="just">
              <a:lnSpc>
                <a:spcPct val="150000"/>
              </a:lnSpc>
            </a:pPr>
            <a:r>
              <a:rPr lang="fa-IR" sz="2200" b="1" dirty="0">
                <a:solidFill>
                  <a:srgbClr val="00B0F0"/>
                </a:solidFill>
                <a:effectLst>
                  <a:outerShdw blurRad="38100" dist="38100" dir="2700000" algn="tl">
                    <a:srgbClr val="000000">
                      <a:alpha val="43137"/>
                    </a:srgbClr>
                  </a:outerShdw>
                </a:effectLst>
                <a:cs typeface="B Titr" panose="00000700000000000000" pitchFamily="2" charset="-78"/>
              </a:rPr>
              <a:t>نكات مهم در اصلاح تغذيه در محل </a:t>
            </a:r>
            <a:r>
              <a:rPr lang="fa-IR" sz="2200" b="1" dirty="0" smtClean="0">
                <a:solidFill>
                  <a:srgbClr val="00B0F0"/>
                </a:solidFill>
                <a:effectLst>
                  <a:outerShdw blurRad="38100" dist="38100" dir="2700000" algn="tl">
                    <a:srgbClr val="000000">
                      <a:alpha val="43137"/>
                    </a:srgbClr>
                  </a:outerShdw>
                </a:effectLst>
                <a:cs typeface="B Titr" panose="00000700000000000000" pitchFamily="2" charset="-78"/>
              </a:rPr>
              <a:t>كار:</a:t>
            </a:r>
            <a:endParaRPr lang="fa-IR" sz="2200" b="1" dirty="0">
              <a:solidFill>
                <a:srgbClr val="00B0F0"/>
              </a:solidFill>
              <a:effectLst>
                <a:outerShdw blurRad="38100" dist="38100" dir="2700000" algn="tl">
                  <a:srgbClr val="000000">
                    <a:alpha val="43137"/>
                  </a:srgbClr>
                </a:outerShdw>
              </a:effectLst>
              <a:cs typeface="B Titr" panose="00000700000000000000" pitchFamily="2" charset="-78"/>
            </a:endParaRPr>
          </a:p>
          <a:p>
            <a:pPr algn="just">
              <a:lnSpc>
                <a:spcPct val="150000"/>
              </a:lnSpc>
            </a:pPr>
            <a:endParaRPr lang="fa-IR" sz="100" b="1" dirty="0">
              <a:cs typeface="B Mitra" panose="00000400000000000000" pitchFamily="2" charset="-78"/>
            </a:endParaRPr>
          </a:p>
          <a:p>
            <a:pPr algn="just">
              <a:lnSpc>
                <a:spcPct val="150000"/>
              </a:lnSpc>
            </a:pPr>
            <a:endParaRPr lang="fa-IR" dirty="0">
              <a:cs typeface="B Mitra" panose="00000400000000000000" pitchFamily="2" charset="-78"/>
            </a:endParaRPr>
          </a:p>
          <a:p>
            <a:pPr algn="just">
              <a:lnSpc>
                <a:spcPct val="150000"/>
              </a:lnSpc>
            </a:pPr>
            <a:r>
              <a:rPr lang="fa-IR" dirty="0">
                <a:cs typeface="B Mitra" panose="00000400000000000000" pitchFamily="2" charset="-78"/>
              </a:rPr>
              <a:t>5. در </a:t>
            </a:r>
            <a:r>
              <a:rPr lang="fa-IR" dirty="0" smtClean="0">
                <a:cs typeface="B Mitra" panose="00000400000000000000" pitchFamily="2" charset="-78"/>
              </a:rPr>
              <a:t>محيط </a:t>
            </a:r>
            <a:r>
              <a:rPr lang="fa-IR" dirty="0">
                <a:cs typeface="B Mitra" panose="00000400000000000000" pitchFamily="2" charset="-78"/>
              </a:rPr>
              <a:t>كار </a:t>
            </a:r>
            <a:r>
              <a:rPr lang="fa-IR" dirty="0" smtClean="0">
                <a:cs typeface="B Mitra" panose="00000400000000000000" pitchFamily="2" charset="-78"/>
              </a:rPr>
              <a:t>غذاهايي </a:t>
            </a:r>
            <a:r>
              <a:rPr lang="fa-IR" dirty="0">
                <a:cs typeface="B Mitra" panose="00000400000000000000" pitchFamily="2" charset="-78"/>
              </a:rPr>
              <a:t>مانند </a:t>
            </a:r>
            <a:r>
              <a:rPr lang="fa-IR" dirty="0" smtClean="0">
                <a:cs typeface="B Mitra" panose="00000400000000000000" pitchFamily="2" charset="-78"/>
              </a:rPr>
              <a:t>عدسي </a:t>
            </a:r>
            <a:r>
              <a:rPr lang="fa-IR" dirty="0">
                <a:cs typeface="B Mitra" panose="00000400000000000000" pitchFamily="2" charset="-78"/>
              </a:rPr>
              <a:t>و يا خوراك </a:t>
            </a:r>
            <a:r>
              <a:rPr lang="fa-IR" dirty="0" smtClean="0">
                <a:cs typeface="B Mitra" panose="00000400000000000000" pitchFamily="2" charset="-78"/>
              </a:rPr>
              <a:t>لوبيا </a:t>
            </a:r>
            <a:r>
              <a:rPr lang="fa-IR" dirty="0">
                <a:cs typeface="B Mitra" panose="00000400000000000000" pitchFamily="2" charset="-78"/>
              </a:rPr>
              <a:t>را به خورش ها و </a:t>
            </a:r>
            <a:r>
              <a:rPr lang="fa-IR" dirty="0" smtClean="0">
                <a:cs typeface="B Mitra" panose="00000400000000000000" pitchFamily="2" charset="-78"/>
              </a:rPr>
              <a:t>غذاهاي سرخ </a:t>
            </a:r>
            <a:r>
              <a:rPr lang="fa-IR" dirty="0">
                <a:cs typeface="B Mitra" panose="00000400000000000000" pitchFamily="2" charset="-78"/>
              </a:rPr>
              <a:t>شده </a:t>
            </a:r>
            <a:r>
              <a:rPr lang="fa-IR" dirty="0" smtClean="0">
                <a:cs typeface="B Mitra" panose="00000400000000000000" pitchFamily="2" charset="-78"/>
              </a:rPr>
              <a:t>ترجيح دهيد</a:t>
            </a:r>
            <a:r>
              <a:rPr lang="fa-IR" dirty="0">
                <a:cs typeface="B Mitra" panose="00000400000000000000" pitchFamily="2" charset="-78"/>
              </a:rPr>
              <a:t>. غذاهايي كه با حبوبات </a:t>
            </a:r>
            <a:r>
              <a:rPr lang="fa-IR" dirty="0" smtClean="0">
                <a:cs typeface="B Mitra" panose="00000400000000000000" pitchFamily="2" charset="-78"/>
              </a:rPr>
              <a:t>تهيه </a:t>
            </a:r>
            <a:r>
              <a:rPr lang="fa-IR" dirty="0">
                <a:cs typeface="B Mitra" panose="00000400000000000000" pitchFamily="2" charset="-78"/>
              </a:rPr>
              <a:t>شده اند</a:t>
            </a:r>
            <a:r>
              <a:rPr lang="fa-IR" sz="1600" dirty="0">
                <a:cs typeface="B Mitra" panose="00000400000000000000" pitchFamily="2" charset="-78"/>
              </a:rPr>
              <a:t> (مثل </a:t>
            </a:r>
            <a:r>
              <a:rPr lang="fa-IR" sz="1600" dirty="0" smtClean="0">
                <a:cs typeface="B Mitra" panose="00000400000000000000" pitchFamily="2" charset="-78"/>
              </a:rPr>
              <a:t>عدسي و خوراك لوبيا</a:t>
            </a:r>
            <a:r>
              <a:rPr lang="fa-IR" sz="1600" dirty="0">
                <a:cs typeface="B Mitra" panose="00000400000000000000" pitchFamily="2" charset="-78"/>
              </a:rPr>
              <a:t>) </a:t>
            </a:r>
            <a:r>
              <a:rPr lang="fa-IR" dirty="0">
                <a:cs typeface="B Mitra" panose="00000400000000000000" pitchFamily="2" charset="-78"/>
              </a:rPr>
              <a:t>وقتي همراه با نان مصرف شود نه تنها منبع خوب </a:t>
            </a:r>
            <a:r>
              <a:rPr lang="fa-IR" dirty="0" smtClean="0">
                <a:cs typeface="B Mitra" panose="00000400000000000000" pitchFamily="2" charset="-78"/>
              </a:rPr>
              <a:t>پروتئين هستند بلكه </a:t>
            </a:r>
            <a:r>
              <a:rPr lang="fa-IR" dirty="0">
                <a:cs typeface="B Mitra" panose="00000400000000000000" pitchFamily="2" charset="-78"/>
              </a:rPr>
              <a:t>به علت دارا بودن فيبر به سلامت بدن كمك مي كنند</a:t>
            </a:r>
            <a:r>
              <a:rPr lang="fa-IR" dirty="0" smtClean="0">
                <a:cs typeface="B Mitra" panose="00000400000000000000" pitchFamily="2" charset="-78"/>
              </a:rPr>
              <a:t>.</a:t>
            </a:r>
          </a:p>
          <a:p>
            <a:pPr algn="just">
              <a:lnSpc>
                <a:spcPct val="150000"/>
              </a:lnSpc>
            </a:pPr>
            <a:endParaRPr lang="fa-IR" dirty="0">
              <a:cs typeface="B Mitra" panose="00000400000000000000" pitchFamily="2" charset="-78"/>
            </a:endParaRPr>
          </a:p>
          <a:p>
            <a:pPr algn="just">
              <a:lnSpc>
                <a:spcPct val="150000"/>
              </a:lnSpc>
            </a:pPr>
            <a:r>
              <a:rPr lang="fa-IR" dirty="0" smtClean="0">
                <a:cs typeface="B Mitra" panose="00000400000000000000" pitchFamily="2" charset="-78"/>
              </a:rPr>
              <a:t>6</a:t>
            </a:r>
            <a:r>
              <a:rPr lang="fa-IR" dirty="0">
                <a:cs typeface="B Mitra" panose="00000400000000000000" pitchFamily="2" charset="-78"/>
              </a:rPr>
              <a:t>. در </a:t>
            </a:r>
            <a:r>
              <a:rPr lang="fa-IR" dirty="0" smtClean="0">
                <a:cs typeface="B Mitra" panose="00000400000000000000" pitchFamily="2" charset="-78"/>
              </a:rPr>
              <a:t>ميان </a:t>
            </a:r>
            <a:r>
              <a:rPr lang="fa-IR" dirty="0">
                <a:cs typeface="B Mitra" panose="00000400000000000000" pitchFamily="2" charset="-78"/>
              </a:rPr>
              <a:t>وعده ها، به </a:t>
            </a:r>
            <a:r>
              <a:rPr lang="fa-IR" dirty="0" smtClean="0">
                <a:cs typeface="B Mitra" panose="00000400000000000000" pitchFamily="2" charset="-78"/>
              </a:rPr>
              <a:t>جاي </a:t>
            </a:r>
            <a:r>
              <a:rPr lang="fa-IR" dirty="0">
                <a:cs typeface="B Mitra" panose="00000400000000000000" pitchFamily="2" charset="-78"/>
              </a:rPr>
              <a:t>مصرف مواد </a:t>
            </a:r>
            <a:r>
              <a:rPr lang="fa-IR" dirty="0" smtClean="0">
                <a:cs typeface="B Mitra" panose="00000400000000000000" pitchFamily="2" charset="-78"/>
              </a:rPr>
              <a:t>قندي </a:t>
            </a:r>
            <a:r>
              <a:rPr lang="fa-IR" dirty="0">
                <a:cs typeface="B Mitra" panose="00000400000000000000" pitchFamily="2" charset="-78"/>
              </a:rPr>
              <a:t>و </a:t>
            </a:r>
            <a:r>
              <a:rPr lang="fa-IR" dirty="0" smtClean="0">
                <a:cs typeface="B Mitra" panose="00000400000000000000" pitchFamily="2" charset="-78"/>
              </a:rPr>
              <a:t>شيريني </a:t>
            </a:r>
            <a:r>
              <a:rPr lang="fa-IR" dirty="0">
                <a:cs typeface="B Mitra" panose="00000400000000000000" pitchFamily="2" charset="-78"/>
              </a:rPr>
              <a:t>و </a:t>
            </a:r>
            <a:r>
              <a:rPr lang="fa-IR" dirty="0" smtClean="0">
                <a:cs typeface="B Mitra" panose="00000400000000000000" pitchFamily="2" charset="-78"/>
              </a:rPr>
              <a:t>يا بيسكویيت</a:t>
            </a:r>
            <a:r>
              <a:rPr lang="fa-IR" dirty="0">
                <a:cs typeface="B Mitra" panose="00000400000000000000" pitchFamily="2" charset="-78"/>
              </a:rPr>
              <a:t>، </a:t>
            </a:r>
            <a:r>
              <a:rPr lang="fa-IR" dirty="0" smtClean="0">
                <a:cs typeface="B Mitra" panose="00000400000000000000" pitchFamily="2" charset="-78"/>
              </a:rPr>
              <a:t>انواع سبزي </a:t>
            </a:r>
            <a:r>
              <a:rPr lang="fa-IR" dirty="0">
                <a:cs typeface="B Mitra" panose="00000400000000000000" pitchFamily="2" charset="-78"/>
              </a:rPr>
              <a:t>و </a:t>
            </a:r>
            <a:r>
              <a:rPr lang="fa-IR" dirty="0" smtClean="0">
                <a:cs typeface="B Mitra" panose="00000400000000000000" pitchFamily="2" charset="-78"/>
              </a:rPr>
              <a:t>صيفي جات </a:t>
            </a:r>
            <a:r>
              <a:rPr lang="fa-IR" dirty="0">
                <a:cs typeface="B Mitra" panose="00000400000000000000" pitchFamily="2" charset="-78"/>
              </a:rPr>
              <a:t>مثل </a:t>
            </a:r>
            <a:r>
              <a:rPr lang="fa-IR" dirty="0" smtClean="0">
                <a:cs typeface="B Mitra" panose="00000400000000000000" pitchFamily="2" charset="-78"/>
              </a:rPr>
              <a:t>خيار</a:t>
            </a:r>
            <a:r>
              <a:rPr lang="fa-IR" dirty="0">
                <a:cs typeface="B Mitra" panose="00000400000000000000" pitchFamily="2" charset="-78"/>
              </a:rPr>
              <a:t>، گوجه </a:t>
            </a:r>
            <a:r>
              <a:rPr lang="fa-IR" dirty="0" smtClean="0">
                <a:cs typeface="B Mitra" panose="00000400000000000000" pitchFamily="2" charset="-78"/>
              </a:rPr>
              <a:t>فرنگي</a:t>
            </a:r>
            <a:r>
              <a:rPr lang="fa-IR" dirty="0">
                <a:cs typeface="B Mitra" panose="00000400000000000000" pitchFamily="2" charset="-78"/>
              </a:rPr>
              <a:t>، كاهو، </a:t>
            </a:r>
            <a:r>
              <a:rPr lang="fa-IR" dirty="0" smtClean="0">
                <a:cs typeface="B Mitra" panose="00000400000000000000" pitchFamily="2" charset="-78"/>
              </a:rPr>
              <a:t>هويج</a:t>
            </a:r>
            <a:r>
              <a:rPr lang="fa-IR" dirty="0">
                <a:cs typeface="B Mitra" panose="00000400000000000000" pitchFamily="2" charset="-78"/>
              </a:rPr>
              <a:t>، </a:t>
            </a:r>
            <a:r>
              <a:rPr lang="fa-IR" dirty="0" smtClean="0">
                <a:cs typeface="B Mitra" panose="00000400000000000000" pitchFamily="2" charset="-78"/>
              </a:rPr>
              <a:t>ميوه </a:t>
            </a:r>
            <a:r>
              <a:rPr lang="fa-IR" dirty="0">
                <a:cs typeface="B Mitra" panose="00000400000000000000" pitchFamily="2" charset="-78"/>
              </a:rPr>
              <a:t>ها و يا لقمه </a:t>
            </a:r>
            <a:r>
              <a:rPr lang="fa-IR" dirty="0" smtClean="0">
                <a:cs typeface="B Mitra" panose="00000400000000000000" pitchFamily="2" charset="-78"/>
              </a:rPr>
              <a:t>هاي تهيه </a:t>
            </a:r>
            <a:r>
              <a:rPr lang="fa-IR" dirty="0">
                <a:cs typeface="B Mitra" panose="00000400000000000000" pitchFamily="2" charset="-78"/>
              </a:rPr>
              <a:t>شده در منزل </a:t>
            </a:r>
            <a:r>
              <a:rPr lang="fa-IR" sz="1600" dirty="0">
                <a:cs typeface="B Mitra" panose="00000400000000000000" pitchFamily="2" charset="-78"/>
              </a:rPr>
              <a:t>(مانند نان و پنير و سبزي) </a:t>
            </a:r>
            <a:r>
              <a:rPr lang="fa-IR" dirty="0">
                <a:cs typeface="B Mitra" panose="00000400000000000000" pitchFamily="2" charset="-78"/>
              </a:rPr>
              <a:t>مصرف شود</a:t>
            </a:r>
            <a:r>
              <a:rPr lang="fa-IR" dirty="0" smtClean="0">
                <a:cs typeface="B Mitra" panose="00000400000000000000" pitchFamily="2" charset="-78"/>
              </a:rPr>
              <a:t>.</a:t>
            </a:r>
          </a:p>
          <a:p>
            <a:pPr algn="just">
              <a:lnSpc>
                <a:spcPct val="150000"/>
              </a:lnSpc>
            </a:pPr>
            <a:endParaRPr lang="fa-IR" dirty="0">
              <a:cs typeface="B Mitra" panose="00000400000000000000" pitchFamily="2" charset="-78"/>
            </a:endParaRPr>
          </a:p>
          <a:p>
            <a:pPr algn="just">
              <a:lnSpc>
                <a:spcPct val="150000"/>
              </a:lnSpc>
            </a:pPr>
            <a:r>
              <a:rPr lang="fa-IR" dirty="0">
                <a:cs typeface="B Mitra" panose="00000400000000000000" pitchFamily="2" charset="-78"/>
              </a:rPr>
              <a:t>7. به خاطر داشته </a:t>
            </a:r>
            <a:r>
              <a:rPr lang="fa-IR" dirty="0" smtClean="0">
                <a:cs typeface="B Mitra" panose="00000400000000000000" pitchFamily="2" charset="-78"/>
              </a:rPr>
              <a:t>باشيد </a:t>
            </a:r>
            <a:r>
              <a:rPr lang="fa-IR" dirty="0">
                <a:cs typeface="B Mitra" panose="00000400000000000000" pitchFamily="2" charset="-78"/>
              </a:rPr>
              <a:t>كه با </a:t>
            </a:r>
            <a:r>
              <a:rPr lang="fa-IR" dirty="0" smtClean="0">
                <a:cs typeface="B Mitra" panose="00000400000000000000" pitchFamily="2" charset="-78"/>
              </a:rPr>
              <a:t>پيروي </a:t>
            </a:r>
            <a:r>
              <a:rPr lang="fa-IR" dirty="0">
                <a:cs typeface="B Mitra" panose="00000400000000000000" pitchFamily="2" charset="-78"/>
              </a:rPr>
              <a:t>از يك </a:t>
            </a:r>
            <a:r>
              <a:rPr lang="fa-IR" dirty="0" smtClean="0">
                <a:cs typeface="B Mitra" panose="00000400000000000000" pitchFamily="2" charset="-78"/>
              </a:rPr>
              <a:t>الگوي غذايي </a:t>
            </a:r>
            <a:r>
              <a:rPr lang="fa-IR" dirty="0">
                <a:cs typeface="B Mitra" panose="00000400000000000000" pitchFamily="2" charset="-78"/>
              </a:rPr>
              <a:t>سالم در </a:t>
            </a:r>
            <a:r>
              <a:rPr lang="fa-IR" dirty="0" smtClean="0">
                <a:cs typeface="B Mitra" panose="00000400000000000000" pitchFamily="2" charset="-78"/>
              </a:rPr>
              <a:t>محيط </a:t>
            </a:r>
            <a:r>
              <a:rPr lang="fa-IR" dirty="0">
                <a:cs typeface="B Mitra" panose="00000400000000000000" pitchFamily="2" charset="-78"/>
              </a:rPr>
              <a:t>كار </a:t>
            </a:r>
            <a:r>
              <a:rPr lang="fa-IR" dirty="0" smtClean="0">
                <a:cs typeface="B Mitra" panose="00000400000000000000" pitchFamily="2" charset="-78"/>
              </a:rPr>
              <a:t>نه تنها </a:t>
            </a:r>
            <a:r>
              <a:rPr lang="fa-IR" dirty="0">
                <a:cs typeface="B Mitra" panose="00000400000000000000" pitchFamily="2" charset="-78"/>
              </a:rPr>
              <a:t>از اضافه وزن و </a:t>
            </a:r>
            <a:r>
              <a:rPr lang="fa-IR" dirty="0" smtClean="0">
                <a:cs typeface="B Mitra" panose="00000400000000000000" pitchFamily="2" charset="-78"/>
              </a:rPr>
              <a:t>چاقي</a:t>
            </a:r>
            <a:r>
              <a:rPr lang="fa-IR" dirty="0">
                <a:cs typeface="B Mitra" panose="00000400000000000000" pitchFamily="2" charset="-78"/>
              </a:rPr>
              <a:t>، ابتلا به </a:t>
            </a:r>
            <a:r>
              <a:rPr lang="fa-IR" dirty="0" smtClean="0">
                <a:cs typeface="B Mitra" panose="00000400000000000000" pitchFamily="2" charset="-78"/>
              </a:rPr>
              <a:t>بيماري </a:t>
            </a:r>
            <a:r>
              <a:rPr lang="fa-IR" dirty="0">
                <a:cs typeface="B Mitra" panose="00000400000000000000" pitchFamily="2" charset="-78"/>
              </a:rPr>
              <a:t>هاي </a:t>
            </a:r>
            <a:r>
              <a:rPr lang="fa-IR" dirty="0" smtClean="0">
                <a:cs typeface="B Mitra" panose="00000400000000000000" pitchFamily="2" charset="-78"/>
              </a:rPr>
              <a:t>قلبي عروقي</a:t>
            </a:r>
            <a:r>
              <a:rPr lang="fa-IR" dirty="0">
                <a:cs typeface="B Mitra" panose="00000400000000000000" pitchFamily="2" charset="-78"/>
              </a:rPr>
              <a:t>، </a:t>
            </a:r>
            <a:r>
              <a:rPr lang="fa-IR" dirty="0" smtClean="0">
                <a:cs typeface="B Mitra" panose="00000400000000000000" pitchFamily="2" charset="-78"/>
              </a:rPr>
              <a:t>ديابت </a:t>
            </a:r>
            <a:r>
              <a:rPr lang="fa-IR" dirty="0">
                <a:cs typeface="B Mitra" panose="00000400000000000000" pitchFamily="2" charset="-78"/>
              </a:rPr>
              <a:t>و </a:t>
            </a:r>
            <a:r>
              <a:rPr lang="fa-IR" dirty="0" smtClean="0">
                <a:cs typeface="B Mitra" panose="00000400000000000000" pitchFamily="2" charset="-78"/>
              </a:rPr>
              <a:t>ساير</a:t>
            </a:r>
            <a:r>
              <a:rPr lang="fa-IR" dirty="0">
                <a:cs typeface="B Mitra" panose="00000400000000000000" pitchFamily="2" charset="-78"/>
              </a:rPr>
              <a:t> </a:t>
            </a:r>
            <a:r>
              <a:rPr lang="fa-IR" dirty="0" smtClean="0">
                <a:cs typeface="B Mitra" panose="00000400000000000000" pitchFamily="2" charset="-78"/>
              </a:rPr>
              <a:t>بيماري </a:t>
            </a:r>
            <a:r>
              <a:rPr lang="fa-IR" dirty="0">
                <a:cs typeface="B Mitra" panose="00000400000000000000" pitchFamily="2" charset="-78"/>
              </a:rPr>
              <a:t>ها پيشگيري </a:t>
            </a:r>
            <a:r>
              <a:rPr lang="fa-IR" dirty="0" smtClean="0">
                <a:cs typeface="B Mitra" panose="00000400000000000000" pitchFamily="2" charset="-78"/>
              </a:rPr>
              <a:t>كرده ايد</a:t>
            </a:r>
            <a:r>
              <a:rPr lang="fa-IR" dirty="0">
                <a:cs typeface="B Mitra" panose="00000400000000000000" pitchFamily="2" charset="-78"/>
              </a:rPr>
              <a:t>، بلكه با بهبود عملكرد و </a:t>
            </a:r>
            <a:r>
              <a:rPr lang="fa-IR" dirty="0" smtClean="0">
                <a:cs typeface="B Mitra" panose="00000400000000000000" pitchFamily="2" charset="-78"/>
              </a:rPr>
              <a:t>افزايش </a:t>
            </a:r>
            <a:r>
              <a:rPr lang="fa-IR" dirty="0">
                <a:cs typeface="B Mitra" panose="00000400000000000000" pitchFamily="2" charset="-78"/>
              </a:rPr>
              <a:t>بازده </a:t>
            </a:r>
            <a:r>
              <a:rPr lang="fa-IR" dirty="0" smtClean="0">
                <a:cs typeface="B Mitra" panose="00000400000000000000" pitchFamily="2" charset="-78"/>
              </a:rPr>
              <a:t>كاري</a:t>
            </a:r>
            <a:r>
              <a:rPr lang="fa-IR" dirty="0">
                <a:cs typeface="B Mitra" panose="00000400000000000000" pitchFamily="2" charset="-78"/>
              </a:rPr>
              <a:t> </a:t>
            </a:r>
            <a:r>
              <a:rPr lang="fa-IR" dirty="0" smtClean="0">
                <a:cs typeface="B Mitra" panose="00000400000000000000" pitchFamily="2" charset="-78"/>
              </a:rPr>
              <a:t>موجبات </a:t>
            </a:r>
            <a:r>
              <a:rPr lang="fa-IR" dirty="0">
                <a:cs typeface="B Mitra" panose="00000400000000000000" pitchFamily="2" charset="-78"/>
              </a:rPr>
              <a:t>ارتقاي خود را در محيط كار نيز فراهم مي كنيد.</a:t>
            </a:r>
          </a:p>
        </p:txBody>
      </p:sp>
    </p:spTree>
    <p:extLst>
      <p:ext uri="{BB962C8B-B14F-4D97-AF65-F5344CB8AC3E}">
        <p14:creationId xmlns:p14="http://schemas.microsoft.com/office/powerpoint/2010/main" xmlns="" val="28956692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noAutofit/>
          </a:bodyPr>
          <a:lstStyle/>
          <a:p>
            <a:r>
              <a:rPr lang="fa-IR" sz="8000" dirty="0" smtClean="0">
                <a:solidFill>
                  <a:srgbClr val="7030A0"/>
                </a:solidFill>
                <a:effectLst>
                  <a:outerShdw blurRad="38100" dist="38100" dir="2700000" algn="tl">
                    <a:srgbClr val="000000">
                      <a:alpha val="43137"/>
                    </a:srgbClr>
                  </a:outerShdw>
                </a:effectLst>
                <a:cs typeface="B Mitra" panose="00000400000000000000" pitchFamily="2" charset="-78"/>
              </a:rPr>
              <a:t>سخن پایانی</a:t>
            </a:r>
            <a:endParaRPr lang="fa-IR" sz="8000" dirty="0">
              <a:solidFill>
                <a:srgbClr val="7030A0"/>
              </a:solidFill>
              <a:effectLst>
                <a:outerShdw blurRad="38100" dist="38100" dir="2700000" algn="tl">
                  <a:srgbClr val="000000">
                    <a:alpha val="43137"/>
                  </a:srgbClr>
                </a:outerShdw>
              </a:effectLst>
              <a:cs typeface="B Mitra" panose="00000400000000000000" pitchFamily="2" charset="-78"/>
            </a:endParaRPr>
          </a:p>
        </p:txBody>
      </p:sp>
    </p:spTree>
    <p:extLst>
      <p:ext uri="{BB962C8B-B14F-4D97-AF65-F5344CB8AC3E}">
        <p14:creationId xmlns:p14="http://schemas.microsoft.com/office/powerpoint/2010/main" xmlns="" val="2331347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lstStyle/>
          <a:p>
            <a:r>
              <a:rPr lang="fa-IR" dirty="0">
                <a:cs typeface="B Mitra" pitchFamily="2" charset="-78"/>
              </a:rPr>
              <a:t>*</a:t>
            </a:r>
            <a:r>
              <a:rPr lang="fa-IR" dirty="0" smtClean="0">
                <a:cs typeface="B Mitra" pitchFamily="2" charset="-78"/>
              </a:rPr>
              <a:t> اصلاح تدریجی عادات غذایی</a:t>
            </a:r>
            <a:endParaRPr lang="fa-IR" dirty="0">
              <a:cs typeface="B Mitra" pitchFamily="2" charset="-78"/>
            </a:endParaRPr>
          </a:p>
        </p:txBody>
      </p:sp>
      <p:pic>
        <p:nvPicPr>
          <p:cNvPr id="4" name="Picture 3"/>
          <p:cNvPicPr/>
          <p:nvPr/>
        </p:nvPicPr>
        <p:blipFill rotWithShape="1">
          <a:blip r:embed="rId2" cstate="print">
            <a:extLst>
              <a:ext uri="{28A0092B-C50C-407E-A947-70E740481C1C}">
                <a14:useLocalDpi xmlns:a14="http://schemas.microsoft.com/office/drawing/2010/main" xmlns="" val="0"/>
              </a:ext>
            </a:extLst>
          </a:blip>
          <a:srcRect t="10864" r="7403"/>
          <a:stretch/>
        </p:blipFill>
        <p:spPr>
          <a:xfrm>
            <a:off x="381000" y="2819400"/>
            <a:ext cx="4343400" cy="2819400"/>
          </a:xfrm>
          <a:prstGeom prst="rect">
            <a:avLst/>
          </a:prstGeom>
        </p:spPr>
      </p:pic>
      <p:pic>
        <p:nvPicPr>
          <p:cNvPr id="5" name="Content Placeholder 4"/>
          <p:cNvPicPr>
            <a:picLocks noGrp="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800600" y="2819400"/>
            <a:ext cx="4116351" cy="2819401"/>
          </a:xfrm>
          <a:prstGeom prst="rect">
            <a:avLst/>
          </a:prstGeom>
        </p:spPr>
      </p:pic>
    </p:spTree>
    <p:extLst>
      <p:ext uri="{BB962C8B-B14F-4D97-AF65-F5344CB8AC3E}">
        <p14:creationId xmlns:p14="http://schemas.microsoft.com/office/powerpoint/2010/main" xmlns="" val="371442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192" y="260648"/>
            <a:ext cx="2396952" cy="1143000"/>
          </a:xfrm>
        </p:spPr>
        <p:txBody>
          <a:bodyPr>
            <a:normAutofit/>
          </a:bodyPr>
          <a:lstStyle/>
          <a:p>
            <a:pPr algn="r"/>
            <a:r>
              <a:rPr lang="fa-IR" sz="2400" dirty="0">
                <a:solidFill>
                  <a:srgbClr val="00B0F0"/>
                </a:solidFill>
                <a:cs typeface="2  Titr" panose="00000700000000000000" pitchFamily="2" charset="-78"/>
              </a:rPr>
              <a:t>انرژي (كالري):</a:t>
            </a:r>
          </a:p>
        </p:txBody>
      </p:sp>
      <p:sp>
        <p:nvSpPr>
          <p:cNvPr id="3" name="Content Placeholder 2"/>
          <p:cNvSpPr>
            <a:spLocks noGrp="1"/>
          </p:cNvSpPr>
          <p:nvPr>
            <p:ph idx="1"/>
          </p:nvPr>
        </p:nvSpPr>
        <p:spPr>
          <a:xfrm>
            <a:off x="251520" y="953344"/>
            <a:ext cx="8517632" cy="5904656"/>
          </a:xfrm>
        </p:spPr>
        <p:txBody>
          <a:bodyPr>
            <a:normAutofit/>
          </a:bodyPr>
          <a:lstStyle/>
          <a:p>
            <a:pPr marL="0" indent="0" algn="just">
              <a:lnSpc>
                <a:spcPct val="250000"/>
              </a:lnSpc>
              <a:buNone/>
            </a:pPr>
            <a:endParaRPr lang="fa-IR" sz="900" dirty="0" smtClean="0">
              <a:solidFill>
                <a:srgbClr val="0070C0"/>
              </a:solidFill>
              <a:cs typeface="B Mitra" panose="00000400000000000000" pitchFamily="2" charset="-78"/>
              <a:sym typeface="Wingdings"/>
            </a:endParaRPr>
          </a:p>
          <a:p>
            <a:pPr marL="0" indent="0" algn="just">
              <a:lnSpc>
                <a:spcPct val="150000"/>
              </a:lnSpc>
              <a:buNone/>
            </a:pPr>
            <a:r>
              <a:rPr lang="fa-IR" sz="1800" dirty="0" smtClean="0">
                <a:solidFill>
                  <a:srgbClr val="0070C0"/>
                </a:solidFill>
                <a:cs typeface="B Mitra" panose="00000400000000000000" pitchFamily="2" charset="-78"/>
                <a:sym typeface="Wingdings"/>
              </a:rPr>
              <a:t> </a:t>
            </a:r>
            <a:r>
              <a:rPr lang="fa-IR" sz="1900" dirty="0" smtClean="0">
                <a:solidFill>
                  <a:schemeClr val="tx1">
                    <a:lumMod val="95000"/>
                    <a:lumOff val="5000"/>
                  </a:schemeClr>
                </a:solidFill>
                <a:cs typeface="B Mitra" panose="00000400000000000000" pitchFamily="2" charset="-78"/>
              </a:rPr>
              <a:t>آنچه به شما توان مي دهد تا فعاليت كنيد انرژي است كه از غذاي مصرفي حاصل مي شود. انرژي موجود در غذاها با                  واحد كالري يا كيلو كالري اندازه گيري مي شود. </a:t>
            </a:r>
          </a:p>
          <a:p>
            <a:pPr marL="0" indent="0" algn="just">
              <a:lnSpc>
                <a:spcPct val="250000"/>
              </a:lnSpc>
              <a:buNone/>
            </a:pPr>
            <a:endParaRPr lang="fa-IR" sz="1000" dirty="0">
              <a:solidFill>
                <a:schemeClr val="tx1">
                  <a:lumMod val="95000"/>
                  <a:lumOff val="5000"/>
                </a:schemeClr>
              </a:solidFill>
              <a:cs typeface="B Mitra" panose="00000400000000000000" pitchFamily="2" charset="-78"/>
            </a:endParaRPr>
          </a:p>
          <a:p>
            <a:pPr marL="0" indent="0" algn="just">
              <a:lnSpc>
                <a:spcPct val="150000"/>
              </a:lnSpc>
              <a:buNone/>
            </a:pPr>
            <a:r>
              <a:rPr lang="fa-IR" sz="1800" dirty="0" smtClean="0">
                <a:solidFill>
                  <a:srgbClr val="0070C0"/>
                </a:solidFill>
                <a:cs typeface="B Mitra" panose="00000400000000000000" pitchFamily="2" charset="-78"/>
                <a:sym typeface="Wingdings"/>
              </a:rPr>
              <a:t> </a:t>
            </a:r>
            <a:r>
              <a:rPr lang="fa-IR" sz="1900" dirty="0">
                <a:solidFill>
                  <a:schemeClr val="tx1">
                    <a:lumMod val="95000"/>
                    <a:lumOff val="5000"/>
                  </a:schemeClr>
                </a:solidFill>
                <a:cs typeface="B Mitra" panose="00000400000000000000" pitchFamily="2" charset="-78"/>
              </a:rPr>
              <a:t>فرايند رشد به انرژي زيادي نياز دارد. ميزان انرژي هر غذا به ميزان كربوهيدرات، چربي وپروتئين موجود در آن بستگي دارد. كربوهيدرات ها و پروتئين ها در بدن انرژي يكساني </a:t>
            </a:r>
            <a:r>
              <a:rPr lang="fa-IR" sz="1600" dirty="0">
                <a:solidFill>
                  <a:schemeClr val="tx1">
                    <a:lumMod val="95000"/>
                    <a:lumOff val="5000"/>
                  </a:schemeClr>
                </a:solidFill>
                <a:cs typeface="B Mitra" panose="00000400000000000000" pitchFamily="2" charset="-78"/>
              </a:rPr>
              <a:t>(4كالري به ازاي يك گرم) </a:t>
            </a:r>
            <a:r>
              <a:rPr lang="fa-IR" sz="1900" dirty="0">
                <a:solidFill>
                  <a:schemeClr val="tx1">
                    <a:lumMod val="95000"/>
                    <a:lumOff val="5000"/>
                  </a:schemeClr>
                </a:solidFill>
                <a:cs typeface="B Mitra" panose="00000400000000000000" pitchFamily="2" charset="-78"/>
              </a:rPr>
              <a:t>توليد مي كنند؛ در حالي كه چربي ها بيش از دو برابركربوهيدرات ها و پروتئين ها انرژي دارند </a:t>
            </a:r>
            <a:r>
              <a:rPr lang="fa-IR" sz="1600" dirty="0" smtClean="0">
                <a:solidFill>
                  <a:schemeClr val="tx1">
                    <a:lumMod val="95000"/>
                    <a:lumOff val="5000"/>
                  </a:schemeClr>
                </a:solidFill>
                <a:cs typeface="B Mitra" panose="00000400000000000000" pitchFamily="2" charset="-78"/>
              </a:rPr>
              <a:t>(</a:t>
            </a:r>
            <a:r>
              <a:rPr lang="fa-IR" sz="800" dirty="0" smtClean="0">
                <a:solidFill>
                  <a:schemeClr val="tx1">
                    <a:lumMod val="95000"/>
                    <a:lumOff val="5000"/>
                  </a:schemeClr>
                </a:solidFill>
                <a:cs typeface="B Mitra" panose="00000400000000000000" pitchFamily="2" charset="-78"/>
              </a:rPr>
              <a:t> </a:t>
            </a:r>
            <a:r>
              <a:rPr lang="fa-IR" sz="1600" u="sng" dirty="0" smtClean="0">
                <a:solidFill>
                  <a:schemeClr val="tx1">
                    <a:lumMod val="95000"/>
                    <a:lumOff val="5000"/>
                  </a:schemeClr>
                </a:solidFill>
                <a:cs typeface="B Mitra" panose="00000400000000000000" pitchFamily="2" charset="-78"/>
              </a:rPr>
              <a:t>9</a:t>
            </a:r>
            <a:r>
              <a:rPr lang="fa-IR" sz="1600" dirty="0" smtClean="0">
                <a:solidFill>
                  <a:schemeClr val="tx1">
                    <a:lumMod val="95000"/>
                    <a:lumOff val="5000"/>
                  </a:schemeClr>
                </a:solidFill>
                <a:cs typeface="B Mitra" panose="00000400000000000000" pitchFamily="2" charset="-78"/>
              </a:rPr>
              <a:t>كالري به ازاي يك گرم).</a:t>
            </a:r>
          </a:p>
          <a:p>
            <a:pPr marL="0" indent="0" algn="just">
              <a:lnSpc>
                <a:spcPct val="250000"/>
              </a:lnSpc>
              <a:buNone/>
            </a:pPr>
            <a:endParaRPr lang="fa-IR" sz="400" dirty="0" smtClean="0">
              <a:solidFill>
                <a:schemeClr val="tx1">
                  <a:lumMod val="95000"/>
                  <a:lumOff val="5000"/>
                </a:schemeClr>
              </a:solidFill>
              <a:cs typeface="B Mitra" panose="00000400000000000000" pitchFamily="2" charset="-78"/>
            </a:endParaRPr>
          </a:p>
          <a:p>
            <a:pPr marL="0" indent="0" algn="just">
              <a:lnSpc>
                <a:spcPct val="250000"/>
              </a:lnSpc>
              <a:buNone/>
            </a:pPr>
            <a:endParaRPr lang="fa-IR" sz="1800" dirty="0">
              <a:solidFill>
                <a:schemeClr val="tx1">
                  <a:lumMod val="95000"/>
                  <a:lumOff val="5000"/>
                </a:schemeClr>
              </a:solidFill>
              <a:cs typeface="B Mitra" panose="00000400000000000000" pitchFamily="2" charset="-78"/>
            </a:endParaRPr>
          </a:p>
        </p:txBody>
      </p:sp>
    </p:spTree>
    <p:extLst>
      <p:ext uri="{BB962C8B-B14F-4D97-AF65-F5344CB8AC3E}">
        <p14:creationId xmlns:p14="http://schemas.microsoft.com/office/powerpoint/2010/main" xmlns="" val="14578249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143000"/>
          </a:xfrm>
        </p:spPr>
        <p:txBody>
          <a:bodyPr>
            <a:normAutofit/>
          </a:bodyPr>
          <a:lstStyle/>
          <a:p>
            <a:r>
              <a:rPr lang="fa-IR" sz="2800" b="1" dirty="0" smtClean="0">
                <a:cs typeface="B Mitra" pitchFamily="2" charset="-78"/>
              </a:rPr>
              <a:t>1-افزایش </a:t>
            </a:r>
            <a:r>
              <a:rPr lang="ar-SA" sz="2800" b="1" dirty="0" smtClean="0">
                <a:cs typeface="B Mitra" pitchFamily="2" charset="-78"/>
              </a:rPr>
              <a:t>مقدار </a:t>
            </a:r>
            <a:r>
              <a:rPr lang="ar-SA" sz="2800" b="1" dirty="0">
                <a:cs typeface="B Mitra" pitchFamily="2" charset="-78"/>
              </a:rPr>
              <a:t>دریافت سبزیجات </a:t>
            </a:r>
            <a:r>
              <a:rPr lang="ar-SA" sz="2800" b="1" dirty="0" smtClean="0">
                <a:cs typeface="B Mitra" pitchFamily="2" charset="-78"/>
              </a:rPr>
              <a:t>در </a:t>
            </a:r>
            <a:r>
              <a:rPr lang="ar-SA" sz="2800" b="1" dirty="0">
                <a:cs typeface="B Mitra" pitchFamily="2" charset="-78"/>
              </a:rPr>
              <a:t>برنامۀ </a:t>
            </a:r>
            <a:r>
              <a:rPr lang="ar-SA" sz="2800" b="1" dirty="0" smtClean="0">
                <a:cs typeface="B Mitra" pitchFamily="2" charset="-78"/>
              </a:rPr>
              <a:t>غذایی</a:t>
            </a:r>
            <a:r>
              <a:rPr lang="fa-IR" sz="2800" b="1" dirty="0" smtClean="0">
                <a:cs typeface="B Mitra" pitchFamily="2" charset="-78"/>
              </a:rPr>
              <a:t> روزانه:</a:t>
            </a:r>
            <a:endParaRPr lang="fa-IR" sz="2800" dirty="0">
              <a:cs typeface="B Mitra" pitchFamily="2" charset="-78"/>
            </a:endParaRPr>
          </a:p>
        </p:txBody>
      </p:sp>
      <p:pic>
        <p:nvPicPr>
          <p:cNvPr id="4" name="Picture 3"/>
          <p:cNvPicPr/>
          <p:nvPr/>
        </p:nvPicPr>
        <p:blipFill rotWithShape="1">
          <a:blip r:embed="rId2" cstate="print">
            <a:extLst>
              <a:ext uri="{28A0092B-C50C-407E-A947-70E740481C1C}">
                <a14:useLocalDpi xmlns:a14="http://schemas.microsoft.com/office/drawing/2010/main" xmlns="" val="0"/>
              </a:ext>
            </a:extLst>
          </a:blip>
          <a:srcRect l="4180" r="13583"/>
          <a:stretch/>
        </p:blipFill>
        <p:spPr>
          <a:xfrm>
            <a:off x="1066800" y="1447800"/>
            <a:ext cx="7010400" cy="4467225"/>
          </a:xfrm>
          <a:prstGeom prst="rect">
            <a:avLst/>
          </a:prstGeom>
        </p:spPr>
      </p:pic>
    </p:spTree>
    <p:extLst>
      <p:ext uri="{BB962C8B-B14F-4D97-AF65-F5344CB8AC3E}">
        <p14:creationId xmlns:p14="http://schemas.microsoft.com/office/powerpoint/2010/main" xmlns="" val="25061291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Z.Kiani\Desktop\New folder (1)\11 copy.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574"/>
            <a:ext cx="9372600" cy="68294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68581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229600" cy="1143000"/>
          </a:xfrm>
        </p:spPr>
        <p:txBody>
          <a:bodyPr>
            <a:normAutofit/>
          </a:bodyPr>
          <a:lstStyle/>
          <a:p>
            <a:pPr marL="0" indent="0" algn="ctr" rtl="1">
              <a:buNone/>
            </a:pPr>
            <a:r>
              <a:rPr lang="fa-IR" dirty="0" smtClean="0">
                <a:cs typeface="B Titr" panose="00000700000000000000" pitchFamily="2" charset="-78"/>
              </a:rPr>
              <a:t>مصرف </a:t>
            </a:r>
            <a:r>
              <a:rPr lang="fa-IR" dirty="0">
                <a:cs typeface="B Titr" panose="00000700000000000000" pitchFamily="2" charset="-78"/>
              </a:rPr>
              <a:t>سبزیجات و میوه جات به اندازه کافی </a:t>
            </a:r>
            <a:endParaRPr lang="en-US" dirty="0">
              <a:cs typeface="B Titr" panose="00000700000000000000" pitchFamily="2" charset="-78"/>
            </a:endParaRPr>
          </a:p>
          <a:p>
            <a:pPr marL="0" indent="0" algn="r">
              <a:buNone/>
            </a:pPr>
            <a:endParaRPr lang="en-US" dirty="0">
              <a:cs typeface="B Titr" panose="00000700000000000000" pitchFamily="2" charset="-78"/>
            </a:endParaRPr>
          </a:p>
        </p:txBody>
      </p:sp>
      <p:pic>
        <p:nvPicPr>
          <p:cNvPr id="4" name="Picture 2" descr="E:\image\shostesho-sabzi-2_400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3233737"/>
            <a:ext cx="3048000" cy="178117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p:cNvPicPr>
            <a:picLocks noChangeAspect="1" noChangeArrowheads="1"/>
          </p:cNvPicPr>
          <p:nvPr/>
        </p:nvPicPr>
        <p:blipFill>
          <a:blip r:embed="rId3" cstate="print"/>
          <a:srcRect/>
          <a:stretch>
            <a:fillRect/>
          </a:stretch>
        </p:blipFill>
        <p:spPr bwMode="auto">
          <a:xfrm>
            <a:off x="5181600" y="3200400"/>
            <a:ext cx="2971800" cy="1828800"/>
          </a:xfrm>
          <a:prstGeom prst="rect">
            <a:avLst/>
          </a:prstGeom>
          <a:noFill/>
          <a:ln w="9525">
            <a:noFill/>
            <a:miter lim="800000"/>
            <a:headEnd/>
            <a:tailEnd/>
          </a:ln>
          <a:effectLst/>
        </p:spPr>
      </p:pic>
    </p:spTree>
    <p:extLst>
      <p:ext uri="{BB962C8B-B14F-4D97-AF65-F5344CB8AC3E}">
        <p14:creationId xmlns:p14="http://schemas.microsoft.com/office/powerpoint/2010/main" xmlns="" val="1443256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03237"/>
            <a:ext cx="8305800" cy="5211763"/>
          </a:xfrm>
        </p:spPr>
        <p:txBody>
          <a:bodyPr>
            <a:normAutofit/>
          </a:bodyPr>
          <a:lstStyle/>
          <a:p>
            <a:pPr marL="0" indent="0" algn="r" rtl="1">
              <a:buNone/>
            </a:pPr>
            <a:endParaRPr lang="en-US" sz="2800" dirty="0">
              <a:cs typeface="B Mitra" pitchFamily="2" charset="-78"/>
            </a:endParaRPr>
          </a:p>
          <a:p>
            <a:pPr marL="0" indent="0" algn="ctr" rtl="1">
              <a:buNone/>
            </a:pPr>
            <a:r>
              <a:rPr lang="fa-IR" sz="2800" dirty="0" smtClean="0">
                <a:cs typeface="B Mitra" pitchFamily="2" charset="-78"/>
              </a:rPr>
              <a:t>افزایش </a:t>
            </a:r>
            <a:r>
              <a:rPr lang="fa-IR" sz="2800" dirty="0">
                <a:cs typeface="B Mitra" pitchFamily="2" charset="-78"/>
              </a:rPr>
              <a:t>مصرف سیر و پیاز درتهیه غذا و یا به صورت خام مثلاً نصف پیاز در روز و یک حبه سیر رنده شده در هر وعده غذایی</a:t>
            </a:r>
            <a:endParaRPr lang="en-US" sz="2800" dirty="0">
              <a:cs typeface="B Mitra" pitchFamily="2" charset="-78"/>
            </a:endParaRPr>
          </a:p>
        </p:txBody>
      </p:sp>
      <p:pic>
        <p:nvPicPr>
          <p:cNvPr id="4" name="Picture 2" descr="I:\تصویر\untitled14.bmp"/>
          <p:cNvPicPr>
            <a:picLocks noChangeAspect="1" noChangeArrowheads="1"/>
          </p:cNvPicPr>
          <p:nvPr/>
        </p:nvPicPr>
        <p:blipFill>
          <a:blip r:embed="rId2" cstate="print"/>
          <a:srcRect/>
          <a:stretch>
            <a:fillRect/>
          </a:stretch>
        </p:blipFill>
        <p:spPr bwMode="auto">
          <a:xfrm>
            <a:off x="1295400" y="2819400"/>
            <a:ext cx="1981200" cy="1447800"/>
          </a:xfrm>
          <a:prstGeom prst="rect">
            <a:avLst/>
          </a:prstGeom>
          <a:noFill/>
        </p:spPr>
      </p:pic>
      <p:pic>
        <p:nvPicPr>
          <p:cNvPr id="5" name="Picture 3" descr="I:\تصویر\4.bmp"/>
          <p:cNvPicPr>
            <a:picLocks noChangeAspect="1" noChangeArrowheads="1"/>
          </p:cNvPicPr>
          <p:nvPr/>
        </p:nvPicPr>
        <p:blipFill>
          <a:blip r:embed="rId3" cstate="print"/>
          <a:srcRect/>
          <a:stretch>
            <a:fillRect/>
          </a:stretch>
        </p:blipFill>
        <p:spPr bwMode="auto">
          <a:xfrm>
            <a:off x="4191000" y="2743200"/>
            <a:ext cx="1752600" cy="1447800"/>
          </a:xfrm>
          <a:prstGeom prst="rect">
            <a:avLst/>
          </a:prstGeom>
          <a:noFill/>
        </p:spPr>
      </p:pic>
    </p:spTree>
    <p:extLst>
      <p:ext uri="{BB962C8B-B14F-4D97-AF65-F5344CB8AC3E}">
        <p14:creationId xmlns:p14="http://schemas.microsoft.com/office/powerpoint/2010/main" xmlns="" val="206617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normAutofit/>
          </a:bodyPr>
          <a:lstStyle/>
          <a:p>
            <a:r>
              <a:rPr lang="fa-IR" sz="3600" dirty="0" smtClean="0">
                <a:cs typeface="B Mitra" pitchFamily="2" charset="-78"/>
              </a:rPr>
              <a:t>مصرف میان وعده های سال بصورت منظم در طول روز:</a:t>
            </a:r>
            <a:endParaRPr lang="fa-IR" sz="3600" dirty="0">
              <a:cs typeface="B Mitra" pitchFamily="2" charset="-78"/>
            </a:endParaRPr>
          </a:p>
        </p:txBody>
      </p:sp>
      <p:pic>
        <p:nvPicPr>
          <p:cNvPr id="4" name="Picture 3" descr="C:\Users\Z.Kiani\Desktop\New folder\13 copy.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600200"/>
            <a:ext cx="6477000" cy="43002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63148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fa-IR" sz="3600" dirty="0" smtClean="0">
                <a:cs typeface="B Mitra" pitchFamily="2" charset="-78"/>
              </a:rPr>
              <a:t>مصرف </a:t>
            </a:r>
            <a:r>
              <a:rPr lang="fa-IR" sz="3600" dirty="0">
                <a:cs typeface="B Mitra" pitchFamily="2" charset="-78"/>
              </a:rPr>
              <a:t>روزانۀ لبنیات کم چرب</a:t>
            </a:r>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438400" y="2133600"/>
            <a:ext cx="4552950" cy="3657600"/>
          </a:xfrm>
          <a:prstGeom prst="rect">
            <a:avLst/>
          </a:prstGeom>
        </p:spPr>
      </p:pic>
    </p:spTree>
    <p:extLst>
      <p:ext uri="{BB962C8B-B14F-4D97-AF65-F5344CB8AC3E}">
        <p14:creationId xmlns:p14="http://schemas.microsoft.com/office/powerpoint/2010/main" xmlns="" val="3837596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cs typeface="B Mitra" pitchFamily="2" charset="-78"/>
              </a:rPr>
              <a:t>مصرف </a:t>
            </a:r>
            <a:r>
              <a:rPr lang="fa-IR" sz="3600" dirty="0">
                <a:cs typeface="B Mitra" pitchFamily="2" charset="-78"/>
              </a:rPr>
              <a:t>غلات سبوس دار</a:t>
            </a:r>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345690" y="1643062"/>
            <a:ext cx="4452620" cy="3571875"/>
          </a:xfrm>
          <a:prstGeom prst="rect">
            <a:avLst/>
          </a:prstGeom>
        </p:spPr>
      </p:pic>
    </p:spTree>
    <p:extLst>
      <p:ext uri="{BB962C8B-B14F-4D97-AF65-F5344CB8AC3E}">
        <p14:creationId xmlns:p14="http://schemas.microsoft.com/office/powerpoint/2010/main" xmlns="" val="2129217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cs typeface="B Mitra" pitchFamily="2" charset="-78"/>
              </a:rPr>
              <a:t>مصرف </a:t>
            </a:r>
            <a:r>
              <a:rPr lang="fa-IR" sz="3600" dirty="0">
                <a:cs typeface="B Mitra" pitchFamily="2" charset="-78"/>
              </a:rPr>
              <a:t>مغزهای گیاهی خام</a:t>
            </a:r>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302828" y="1657350"/>
            <a:ext cx="4538345" cy="3543300"/>
          </a:xfrm>
          <a:prstGeom prst="rect">
            <a:avLst/>
          </a:prstGeom>
        </p:spPr>
      </p:pic>
    </p:spTree>
    <p:extLst>
      <p:ext uri="{BB962C8B-B14F-4D97-AF65-F5344CB8AC3E}">
        <p14:creationId xmlns:p14="http://schemas.microsoft.com/office/powerpoint/2010/main" xmlns="" val="28733340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cs typeface="B Mitra" pitchFamily="2" charset="-78"/>
              </a:rPr>
              <a:t>مصرف </a:t>
            </a:r>
            <a:r>
              <a:rPr lang="fa-IR" sz="3600" dirty="0">
                <a:cs typeface="B Mitra" pitchFamily="2" charset="-78"/>
              </a:rPr>
              <a:t>سس های سالم</a:t>
            </a:r>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302828" y="1637982"/>
            <a:ext cx="4538345" cy="3582035"/>
          </a:xfrm>
          <a:prstGeom prst="rect">
            <a:avLst/>
          </a:prstGeom>
        </p:spPr>
      </p:pic>
      <p:sp>
        <p:nvSpPr>
          <p:cNvPr id="5" name="Rectangle 4"/>
          <p:cNvSpPr/>
          <p:nvPr/>
        </p:nvSpPr>
        <p:spPr>
          <a:xfrm>
            <a:off x="2318379" y="5410200"/>
            <a:ext cx="4572000" cy="923330"/>
          </a:xfrm>
          <a:prstGeom prst="rect">
            <a:avLst/>
          </a:prstGeom>
        </p:spPr>
        <p:txBody>
          <a:bodyPr>
            <a:spAutoFit/>
          </a:bodyPr>
          <a:lstStyle/>
          <a:p>
            <a:pPr algn="just" rtl="1"/>
            <a:r>
              <a:rPr lang="fa-IR" dirty="0">
                <a:cs typeface="B Mitra" pitchFamily="2" charset="-78"/>
              </a:rPr>
              <a:t>بدین منظور می توان از مواد معطری مانند: سیر، ریحان،‌پیاز، فلفل قرمز، جعفری ، شوید، زنجبیل ، فلفل سیاه، خردل، آب لیمو، آب نارنج ، زعفران ، ترخون ، آویشن و زیره استفاده نمود.</a:t>
            </a:r>
            <a:endParaRPr lang="en-US" dirty="0">
              <a:cs typeface="B Mitra" pitchFamily="2" charset="-78"/>
            </a:endParaRPr>
          </a:p>
        </p:txBody>
      </p:sp>
    </p:spTree>
    <p:extLst>
      <p:ext uri="{BB962C8B-B14F-4D97-AF65-F5344CB8AC3E}">
        <p14:creationId xmlns:p14="http://schemas.microsoft.com/office/powerpoint/2010/main" xmlns="" val="39226000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94" y="152400"/>
            <a:ext cx="8229600" cy="1143000"/>
          </a:xfrm>
        </p:spPr>
        <p:txBody>
          <a:bodyPr/>
          <a:lstStyle/>
          <a:p>
            <a:r>
              <a:rPr lang="fa-IR" sz="3600" dirty="0" smtClean="0">
                <a:cs typeface="B Mitra" pitchFamily="2" charset="-78"/>
              </a:rPr>
              <a:t>مصرف </a:t>
            </a:r>
            <a:r>
              <a:rPr lang="fa-IR" sz="3600" dirty="0">
                <a:cs typeface="B Mitra" pitchFamily="2" charset="-78"/>
              </a:rPr>
              <a:t>روغن های گیاهی</a:t>
            </a:r>
          </a:p>
        </p:txBody>
      </p:sp>
      <p:pic>
        <p:nvPicPr>
          <p:cNvPr id="4" name="Picture 3" descr="C:\Users\Z.Kiani\Desktop\New folder\17 copy.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00580" y="1371600"/>
            <a:ext cx="4757420" cy="369189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914400" y="5063490"/>
            <a:ext cx="7696200" cy="1304203"/>
          </a:xfrm>
          <a:prstGeom prst="rect">
            <a:avLst/>
          </a:prstGeom>
        </p:spPr>
        <p:txBody>
          <a:bodyPr wrap="square">
            <a:spAutoFit/>
          </a:bodyPr>
          <a:lstStyle/>
          <a:p>
            <a:pPr algn="just" rtl="1">
              <a:lnSpc>
                <a:spcPct val="150000"/>
              </a:lnSpc>
            </a:pPr>
            <a:r>
              <a:rPr lang="fa-IR" dirty="0" smtClean="0">
                <a:cs typeface="B Mitra" pitchFamily="2" charset="-78"/>
              </a:rPr>
              <a:t>عدم </a:t>
            </a:r>
            <a:r>
              <a:rPr lang="fa-IR" dirty="0">
                <a:cs typeface="B Mitra" pitchFamily="2" charset="-78"/>
              </a:rPr>
              <a:t>مصرف چربی های اشباع مثل روغن های جامد،‌پیه ، دنبه ، چربی های حیوانی ، کره ، سرشیر و خامه و استفاده بیشتر از روغن های حاوی اسیدهای چرب غیراشباع با یک باند دوگانه(‌مثل روغن زیتون ، کانولا ، بادام زمینی ، بادام ، دانه های روغنی ،  کنجد و تخم کدو) و یا چند باند دوگانه </a:t>
            </a:r>
            <a:r>
              <a:rPr lang="fa-IR" sz="1600" dirty="0">
                <a:cs typeface="B Mitra" pitchFamily="2" charset="-78"/>
              </a:rPr>
              <a:t>( مثل روغن ذرت ، آفتاب گردان ، دانه سویا ، روغن ماهی  و گردو)</a:t>
            </a:r>
            <a:endParaRPr lang="en-US" sz="1600" dirty="0">
              <a:cs typeface="B Mitra" pitchFamily="2" charset="-78"/>
            </a:endParaRPr>
          </a:p>
        </p:txBody>
      </p:sp>
    </p:spTree>
    <p:extLst>
      <p:ext uri="{BB962C8B-B14F-4D97-AF65-F5344CB8AC3E}">
        <p14:creationId xmlns:p14="http://schemas.microsoft.com/office/powerpoint/2010/main" xmlns="" val="2594628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1340768"/>
            <a:ext cx="8496944" cy="4555093"/>
          </a:xfrm>
          <a:prstGeom prst="rect">
            <a:avLst/>
          </a:prstGeom>
        </p:spPr>
        <p:txBody>
          <a:bodyPr wrap="square">
            <a:spAutoFit/>
          </a:bodyPr>
          <a:lstStyle/>
          <a:p>
            <a:pPr algn="just">
              <a:lnSpc>
                <a:spcPct val="200000"/>
              </a:lnSpc>
            </a:pPr>
            <a:r>
              <a:rPr lang="fa-IR" dirty="0" smtClean="0">
                <a:solidFill>
                  <a:srgbClr val="0070C0"/>
                </a:solidFill>
                <a:cs typeface="B Mitra" panose="00000400000000000000" pitchFamily="2" charset="-78"/>
                <a:sym typeface="Wingdings"/>
              </a:rPr>
              <a:t> </a:t>
            </a:r>
            <a:r>
              <a:rPr lang="fa-IR" sz="1900" dirty="0" smtClean="0">
                <a:solidFill>
                  <a:schemeClr val="tx1">
                    <a:lumMod val="95000"/>
                    <a:lumOff val="5000"/>
                  </a:schemeClr>
                </a:solidFill>
                <a:cs typeface="B Mitra" panose="00000400000000000000" pitchFamily="2" charset="-78"/>
              </a:rPr>
              <a:t>غذاهايي </a:t>
            </a:r>
            <a:r>
              <a:rPr lang="fa-IR" sz="1900" dirty="0">
                <a:solidFill>
                  <a:schemeClr val="tx1">
                    <a:lumMod val="95000"/>
                    <a:lumOff val="5000"/>
                  </a:schemeClr>
                </a:solidFill>
                <a:cs typeface="B Mitra" panose="00000400000000000000" pitchFamily="2" charset="-78"/>
              </a:rPr>
              <a:t>كه چربي، قند و شيريني بيشتري داشته باشند پر كالري محسوب مي شوند</a:t>
            </a:r>
            <a:r>
              <a:rPr lang="fa-IR" sz="1900" dirty="0" smtClean="0">
                <a:solidFill>
                  <a:schemeClr val="tx1">
                    <a:lumMod val="95000"/>
                    <a:lumOff val="5000"/>
                  </a:schemeClr>
                </a:solidFill>
                <a:cs typeface="B Mitra" panose="00000400000000000000" pitchFamily="2" charset="-78"/>
              </a:rPr>
              <a:t>.</a:t>
            </a:r>
          </a:p>
          <a:p>
            <a:pPr algn="just">
              <a:lnSpc>
                <a:spcPct val="200000"/>
              </a:lnSpc>
            </a:pPr>
            <a:endParaRPr lang="fa-IR" sz="600" dirty="0">
              <a:solidFill>
                <a:schemeClr val="tx1">
                  <a:lumMod val="95000"/>
                  <a:lumOff val="5000"/>
                </a:schemeClr>
              </a:solidFill>
              <a:cs typeface="B Mitra" panose="00000400000000000000" pitchFamily="2" charset="-78"/>
            </a:endParaRPr>
          </a:p>
          <a:p>
            <a:pPr algn="just">
              <a:lnSpc>
                <a:spcPct val="200000"/>
              </a:lnSpc>
            </a:pPr>
            <a:endParaRPr lang="fa-IR" sz="400" dirty="0">
              <a:solidFill>
                <a:schemeClr val="tx1">
                  <a:lumMod val="95000"/>
                  <a:lumOff val="5000"/>
                </a:schemeClr>
              </a:solidFill>
              <a:cs typeface="B Mitra" panose="00000400000000000000" pitchFamily="2" charset="-78"/>
            </a:endParaRPr>
          </a:p>
          <a:p>
            <a:pPr algn="just">
              <a:lnSpc>
                <a:spcPct val="200000"/>
              </a:lnSpc>
            </a:pPr>
            <a:r>
              <a:rPr lang="fa-IR" dirty="0" smtClean="0">
                <a:solidFill>
                  <a:srgbClr val="0070C0"/>
                </a:solidFill>
                <a:cs typeface="B Mitra" panose="00000400000000000000" pitchFamily="2" charset="-78"/>
                <a:sym typeface="Wingdings"/>
              </a:rPr>
              <a:t></a:t>
            </a:r>
            <a:r>
              <a:rPr lang="fa-IR" dirty="0" smtClean="0">
                <a:solidFill>
                  <a:schemeClr val="tx1">
                    <a:lumMod val="95000"/>
                    <a:lumOff val="5000"/>
                  </a:schemeClr>
                </a:solidFill>
                <a:cs typeface="B Mitra" panose="00000400000000000000" pitchFamily="2" charset="-78"/>
                <a:sym typeface="Wingdings"/>
              </a:rPr>
              <a:t> </a:t>
            </a:r>
            <a:r>
              <a:rPr lang="fa-IR" dirty="0" smtClean="0">
                <a:solidFill>
                  <a:schemeClr val="tx1">
                    <a:lumMod val="95000"/>
                    <a:lumOff val="5000"/>
                  </a:schemeClr>
                </a:solidFill>
                <a:cs typeface="B Mitra" panose="00000400000000000000" pitchFamily="2" charset="-78"/>
              </a:rPr>
              <a:t>به </a:t>
            </a:r>
            <a:r>
              <a:rPr lang="fa-IR" dirty="0">
                <a:solidFill>
                  <a:schemeClr val="tx1">
                    <a:lumMod val="95000"/>
                    <a:lumOff val="5000"/>
                  </a:schemeClr>
                </a:solidFill>
                <a:cs typeface="B Mitra" panose="00000400000000000000" pitchFamily="2" charset="-78"/>
              </a:rPr>
              <a:t>طور معمول هر فرد بايد براي فعاليت هاي روزانه خود مقادير مشخصي انرژي كسب كند. به عنوان مثال انرژي مورد نياز يك زن بالغ سالم با فعاليت متوسط، بين</a:t>
            </a:r>
            <a:r>
              <a:rPr lang="fa-IR" sz="1700" dirty="0">
                <a:solidFill>
                  <a:schemeClr val="tx1">
                    <a:lumMod val="95000"/>
                    <a:lumOff val="5000"/>
                  </a:schemeClr>
                </a:solidFill>
                <a:cs typeface="B Mitra" panose="00000400000000000000" pitchFamily="2" charset="-78"/>
              </a:rPr>
              <a:t> (</a:t>
            </a:r>
            <a:r>
              <a:rPr lang="fa-IR" sz="1700" dirty="0" smtClean="0">
                <a:solidFill>
                  <a:schemeClr val="tx1">
                    <a:lumMod val="95000"/>
                    <a:lumOff val="5000"/>
                  </a:schemeClr>
                </a:solidFill>
                <a:cs typeface="B Mitra" panose="00000400000000000000" pitchFamily="2" charset="-78"/>
              </a:rPr>
              <a:t>2000-1200</a:t>
            </a:r>
            <a:r>
              <a:rPr lang="fa-IR" sz="1700" dirty="0">
                <a:solidFill>
                  <a:schemeClr val="tx1">
                    <a:lumMod val="95000"/>
                    <a:lumOff val="5000"/>
                  </a:schemeClr>
                </a:solidFill>
                <a:cs typeface="B Mitra" panose="00000400000000000000" pitchFamily="2" charset="-78"/>
              </a:rPr>
              <a:t>) </a:t>
            </a:r>
            <a:r>
              <a:rPr lang="fa-IR" dirty="0">
                <a:solidFill>
                  <a:schemeClr val="tx1">
                    <a:lumMod val="95000"/>
                    <a:lumOff val="5000"/>
                  </a:schemeClr>
                </a:solidFill>
                <a:cs typeface="B Mitra" panose="00000400000000000000" pitchFamily="2" charset="-78"/>
              </a:rPr>
              <a:t>كالري است؛ يعني بايد به گونه اي غذا بخورد كه اين مقدار انرژي تأمين شود. در رژيم غذايي خانواده هايي كه كودك زير 6 سال يا 12-6 ساله، نوجوان </a:t>
            </a:r>
            <a:r>
              <a:rPr lang="fa-IR" sz="1600" dirty="0">
                <a:solidFill>
                  <a:schemeClr val="tx1">
                    <a:lumMod val="95000"/>
                    <a:lumOff val="5000"/>
                  </a:schemeClr>
                </a:solidFill>
                <a:cs typeface="B Mitra" panose="00000400000000000000" pitchFamily="2" charset="-78"/>
              </a:rPr>
              <a:t>(به ويژه در سن بلوغ) </a:t>
            </a:r>
            <a:r>
              <a:rPr lang="fa-IR" dirty="0">
                <a:solidFill>
                  <a:schemeClr val="tx1">
                    <a:lumMod val="95000"/>
                    <a:lumOff val="5000"/>
                  </a:schemeClr>
                </a:solidFill>
                <a:cs typeface="B Mitra" panose="00000400000000000000" pitchFamily="2" charset="-78"/>
              </a:rPr>
              <a:t>و يا مادرباردار يا شيرده دارند، بايد علاوه بر گوشت، لبنيات، حبوبات و سبزيجات، غذاهاي پرانرژي تري نيز در نظر گرفت، در حالي كه در برنامه غذايي افراد با فعاليت معمولي، ميزان چربي، قند و شيريني بايد بسيار كم باشد. </a:t>
            </a:r>
            <a:endParaRPr lang="fa-IR" dirty="0" smtClean="0">
              <a:solidFill>
                <a:schemeClr val="tx1">
                  <a:lumMod val="95000"/>
                  <a:lumOff val="5000"/>
                </a:schemeClr>
              </a:solidFill>
              <a:cs typeface="B Mitra" panose="00000400000000000000" pitchFamily="2" charset="-78"/>
            </a:endParaRPr>
          </a:p>
          <a:p>
            <a:pPr algn="just">
              <a:lnSpc>
                <a:spcPct val="200000"/>
              </a:lnSpc>
            </a:pPr>
            <a:endParaRPr lang="fa-IR" sz="200" dirty="0">
              <a:solidFill>
                <a:schemeClr val="tx1">
                  <a:lumMod val="95000"/>
                  <a:lumOff val="5000"/>
                </a:schemeClr>
              </a:solidFill>
              <a:cs typeface="B Mitra" panose="00000400000000000000" pitchFamily="2" charset="-78"/>
            </a:endParaRPr>
          </a:p>
          <a:p>
            <a:pPr algn="just">
              <a:lnSpc>
                <a:spcPct val="200000"/>
              </a:lnSpc>
            </a:pPr>
            <a:endParaRPr lang="fa-IR" sz="600" dirty="0">
              <a:solidFill>
                <a:schemeClr val="tx1">
                  <a:lumMod val="95000"/>
                  <a:lumOff val="5000"/>
                </a:schemeClr>
              </a:solidFill>
              <a:cs typeface="B Mitra" panose="00000400000000000000" pitchFamily="2" charset="-78"/>
            </a:endParaRPr>
          </a:p>
          <a:p>
            <a:pPr algn="just">
              <a:lnSpc>
                <a:spcPct val="200000"/>
              </a:lnSpc>
            </a:pPr>
            <a:r>
              <a:rPr lang="fa-IR" dirty="0">
                <a:solidFill>
                  <a:srgbClr val="0070C0"/>
                </a:solidFill>
                <a:cs typeface="B Mitra" panose="00000400000000000000" pitchFamily="2" charset="-78"/>
                <a:sym typeface="Wingdings"/>
              </a:rPr>
              <a:t></a:t>
            </a:r>
            <a:r>
              <a:rPr lang="fa-IR" sz="1900" dirty="0">
                <a:solidFill>
                  <a:schemeClr val="tx1">
                    <a:lumMod val="95000"/>
                    <a:lumOff val="5000"/>
                  </a:schemeClr>
                </a:solidFill>
                <a:cs typeface="B Mitra" panose="00000400000000000000" pitchFamily="2" charset="-78"/>
                <a:sym typeface="Wingdings"/>
              </a:rPr>
              <a:t> </a:t>
            </a:r>
            <a:r>
              <a:rPr lang="fa-IR" sz="1900" dirty="0">
                <a:solidFill>
                  <a:schemeClr val="tx1">
                    <a:lumMod val="95000"/>
                    <a:lumOff val="5000"/>
                  </a:schemeClr>
                </a:solidFill>
                <a:cs typeface="B Mitra" panose="00000400000000000000" pitchFamily="2" charset="-78"/>
              </a:rPr>
              <a:t>با افزايش سن، نياز ما به كالري كمتر مي شود.</a:t>
            </a:r>
          </a:p>
        </p:txBody>
      </p:sp>
      <p:sp>
        <p:nvSpPr>
          <p:cNvPr id="6" name="Title 1"/>
          <p:cNvSpPr>
            <a:spLocks noGrp="1"/>
          </p:cNvSpPr>
          <p:nvPr>
            <p:ph type="title"/>
          </p:nvPr>
        </p:nvSpPr>
        <p:spPr>
          <a:xfrm>
            <a:off x="6300192" y="332656"/>
            <a:ext cx="2396952" cy="1143000"/>
          </a:xfrm>
        </p:spPr>
        <p:txBody>
          <a:bodyPr>
            <a:normAutofit/>
          </a:bodyPr>
          <a:lstStyle/>
          <a:p>
            <a:pPr algn="r"/>
            <a:r>
              <a:rPr lang="fa-IR" sz="2400" dirty="0">
                <a:solidFill>
                  <a:srgbClr val="00B0F0"/>
                </a:solidFill>
                <a:cs typeface="2  Titr" panose="00000700000000000000" pitchFamily="2" charset="-78"/>
              </a:rPr>
              <a:t>انرژي (كالري):</a:t>
            </a:r>
          </a:p>
        </p:txBody>
      </p:sp>
    </p:spTree>
    <p:extLst>
      <p:ext uri="{BB962C8B-B14F-4D97-AF65-F5344CB8AC3E}">
        <p14:creationId xmlns:p14="http://schemas.microsoft.com/office/powerpoint/2010/main" xmlns="" val="382610860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Autofit/>
          </a:bodyPr>
          <a:lstStyle/>
          <a:p>
            <a:r>
              <a:rPr lang="fa-IR" sz="2800" dirty="0" smtClean="0">
                <a:cs typeface="B Mitra" pitchFamily="2" charset="-78"/>
              </a:rPr>
              <a:t>مصرف </a:t>
            </a:r>
            <a:r>
              <a:rPr lang="fa-IR" sz="2800" dirty="0">
                <a:cs typeface="B Mitra" pitchFamily="2" charset="-78"/>
              </a:rPr>
              <a:t>بیشتر گوشت های سفید و مصرف کمتر گوشت های قرمز</a:t>
            </a:r>
          </a:p>
        </p:txBody>
      </p:sp>
      <p:pic>
        <p:nvPicPr>
          <p:cNvPr id="4" name="Picture 3" descr="C:\Users\Z.Kiani\Desktop\New folder (1)\16 copy.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8528" y="1528762"/>
            <a:ext cx="4766945" cy="3800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6804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dirty="0" smtClean="0">
                <a:cs typeface="B Mitra" pitchFamily="2" charset="-78"/>
              </a:rPr>
              <a:t>آگاهی </a:t>
            </a:r>
            <a:r>
              <a:rPr lang="fa-IR" sz="3200" dirty="0">
                <a:cs typeface="B Mitra" pitchFamily="2" charset="-78"/>
              </a:rPr>
              <a:t>از مواد غذایی پرنمک و توجه به آن درهنگام خرید:</a:t>
            </a:r>
          </a:p>
        </p:txBody>
      </p:sp>
      <p:pic>
        <p:nvPicPr>
          <p:cNvPr id="4" name="Picture 3" descr="C:\Users\Z.Kiani\Desktop\Attachments_201336\20 copy.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828800"/>
            <a:ext cx="3909060" cy="34143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4" descr="F:\flip chart\jpg-tarhe dars\23.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828800"/>
            <a:ext cx="4111042" cy="34143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78139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cs typeface="B Mitra" pitchFamily="2" charset="-78"/>
              </a:rPr>
              <a:t>کنترل </a:t>
            </a:r>
            <a:r>
              <a:rPr lang="fa-IR" sz="3600" dirty="0">
                <a:cs typeface="B Mitra" pitchFamily="2" charset="-78"/>
              </a:rPr>
              <a:t>مقدار نمک مصرفی:</a:t>
            </a:r>
          </a:p>
        </p:txBody>
      </p:sp>
      <p:pic>
        <p:nvPicPr>
          <p:cNvPr id="4" name="Picture 3" descr="F:\flip chart\jpg-tarhe dars\21.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828801"/>
            <a:ext cx="3810000" cy="2971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4" descr="F:\flip chart\jpg-tarhe dars\2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828801"/>
            <a:ext cx="4267200" cy="2971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17888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031"/>
            <a:ext cx="8229600" cy="1143000"/>
          </a:xfrm>
        </p:spPr>
        <p:txBody>
          <a:bodyPr>
            <a:normAutofit/>
          </a:bodyPr>
          <a:lstStyle/>
          <a:p>
            <a:r>
              <a:rPr lang="fa-IR" sz="3200" b="1" dirty="0">
                <a:solidFill>
                  <a:srgbClr val="0000FF"/>
                </a:solidFill>
                <a:cs typeface="B Mitra" pitchFamily="2" charset="-78"/>
              </a:rPr>
              <a:t>فرزندانمان را از کودکی به تغذیۀ سالم عادت دهیم</a:t>
            </a:r>
          </a:p>
        </p:txBody>
      </p:sp>
      <p:pic>
        <p:nvPicPr>
          <p:cNvPr id="4" name="Picture 3" descr="F:\flip chart\jpg-tarhe dars\2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625456"/>
            <a:ext cx="5671820" cy="431814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4946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272" y="404664"/>
            <a:ext cx="8928992" cy="6454075"/>
          </a:xfrm>
          <a:prstGeom prst="rect">
            <a:avLst/>
          </a:prstGeom>
        </p:spPr>
        <p:txBody>
          <a:bodyPr wrap="square">
            <a:spAutoFit/>
          </a:bodyPr>
          <a:lstStyle/>
          <a:p>
            <a:pPr>
              <a:lnSpc>
                <a:spcPct val="200000"/>
              </a:lnSpc>
            </a:pPr>
            <a:r>
              <a:rPr lang="fa-IR" sz="2400" b="1" dirty="0">
                <a:solidFill>
                  <a:schemeClr val="accent6">
                    <a:lumMod val="75000"/>
                  </a:schemeClr>
                </a:solidFill>
                <a:effectLst>
                  <a:glow rad="139700">
                    <a:srgbClr val="FFFF00">
                      <a:alpha val="40000"/>
                    </a:srgbClr>
                  </a:glow>
                </a:effectLst>
                <a:cs typeface="B Mitra" panose="00000400000000000000" pitchFamily="2" charset="-78"/>
              </a:rPr>
              <a:t>هرم </a:t>
            </a:r>
            <a:r>
              <a:rPr lang="fa-IR" sz="2400" b="1" dirty="0" smtClean="0">
                <a:solidFill>
                  <a:schemeClr val="accent6">
                    <a:lumMod val="75000"/>
                  </a:schemeClr>
                </a:solidFill>
                <a:effectLst>
                  <a:glow rad="139700">
                    <a:srgbClr val="FFFF00">
                      <a:alpha val="40000"/>
                    </a:srgbClr>
                  </a:glow>
                </a:effectLst>
                <a:cs typeface="B Mitra" panose="00000400000000000000" pitchFamily="2" charset="-78"/>
              </a:rPr>
              <a:t>غذايي</a:t>
            </a:r>
          </a:p>
          <a:p>
            <a:pPr>
              <a:lnSpc>
                <a:spcPct val="200000"/>
              </a:lnSpc>
            </a:pPr>
            <a:endParaRPr lang="fa-IR" sz="500" dirty="0">
              <a:solidFill>
                <a:schemeClr val="tx1">
                  <a:lumMod val="95000"/>
                  <a:lumOff val="5000"/>
                </a:schemeClr>
              </a:solidFill>
              <a:cs typeface="B Mitra" panose="00000400000000000000" pitchFamily="2" charset="-78"/>
            </a:endParaRPr>
          </a:p>
          <a:p>
            <a:pPr>
              <a:lnSpc>
                <a:spcPct val="200000"/>
              </a:lnSpc>
            </a:pPr>
            <a:r>
              <a:rPr lang="fa-IR" sz="1500" dirty="0">
                <a:solidFill>
                  <a:schemeClr val="tx1">
                    <a:lumMod val="95000"/>
                    <a:lumOff val="5000"/>
                  </a:schemeClr>
                </a:solidFill>
                <a:cs typeface="B Mitra" panose="00000400000000000000" pitchFamily="2" charset="-78"/>
              </a:rPr>
              <a:t>هرم يا مثلث </a:t>
            </a:r>
            <a:r>
              <a:rPr lang="fa-IR" sz="1500" dirty="0" smtClean="0">
                <a:solidFill>
                  <a:schemeClr val="tx1">
                    <a:lumMod val="95000"/>
                    <a:lumOff val="5000"/>
                  </a:schemeClr>
                </a:solidFill>
                <a:cs typeface="B Mitra" panose="00000400000000000000" pitchFamily="2" charset="-78"/>
              </a:rPr>
              <a:t>غذايي</a:t>
            </a:r>
            <a:r>
              <a:rPr lang="fa-IR" sz="1500" dirty="0">
                <a:solidFill>
                  <a:schemeClr val="tx1">
                    <a:lumMod val="95000"/>
                    <a:lumOff val="5000"/>
                  </a:schemeClr>
                </a:solidFill>
                <a:cs typeface="B Mitra" panose="00000400000000000000" pitchFamily="2" charset="-78"/>
              </a:rPr>
              <a:t>، راهنماي غذايي روزانه مي باشد كه تعادل، تنوع و ميزان سهم </a:t>
            </a:r>
            <a:r>
              <a:rPr lang="fa-IR" sz="1500" dirty="0" smtClean="0">
                <a:solidFill>
                  <a:schemeClr val="tx1">
                    <a:lumMod val="95000"/>
                    <a:lumOff val="5000"/>
                  </a:schemeClr>
                </a:solidFill>
                <a:cs typeface="B Mitra" panose="00000400000000000000" pitchFamily="2" charset="-78"/>
              </a:rPr>
              <a:t>مورد نياز </a:t>
            </a:r>
            <a:r>
              <a:rPr lang="fa-IR" sz="1500" dirty="0">
                <a:solidFill>
                  <a:schemeClr val="tx1">
                    <a:lumMod val="95000"/>
                    <a:lumOff val="5000"/>
                  </a:schemeClr>
                </a:solidFill>
                <a:cs typeface="B Mitra" panose="00000400000000000000" pitchFamily="2" charset="-78"/>
              </a:rPr>
              <a:t>را نشان </a:t>
            </a:r>
            <a:endParaRPr lang="fa-IR" sz="1500" dirty="0" smtClean="0">
              <a:solidFill>
                <a:schemeClr val="tx1">
                  <a:lumMod val="95000"/>
                  <a:lumOff val="5000"/>
                </a:schemeClr>
              </a:solidFill>
              <a:cs typeface="B Mitra" panose="00000400000000000000" pitchFamily="2" charset="-78"/>
            </a:endParaRPr>
          </a:p>
          <a:p>
            <a:pPr>
              <a:lnSpc>
                <a:spcPct val="200000"/>
              </a:lnSpc>
            </a:pPr>
            <a:r>
              <a:rPr lang="fa-IR" sz="1500" dirty="0" smtClean="0">
                <a:solidFill>
                  <a:schemeClr val="tx1">
                    <a:lumMod val="95000"/>
                    <a:lumOff val="5000"/>
                  </a:schemeClr>
                </a:solidFill>
                <a:cs typeface="B Mitra" panose="00000400000000000000" pitchFamily="2" charset="-78"/>
              </a:rPr>
              <a:t>مي </a:t>
            </a:r>
            <a:r>
              <a:rPr lang="fa-IR" sz="1500" dirty="0">
                <a:solidFill>
                  <a:schemeClr val="tx1">
                    <a:lumMod val="95000"/>
                    <a:lumOff val="5000"/>
                  </a:schemeClr>
                </a:solidFill>
                <a:cs typeface="B Mitra" panose="00000400000000000000" pitchFamily="2" charset="-78"/>
              </a:rPr>
              <a:t>دهد. در واقع هرم غذايي ابزاري براي برنامه </a:t>
            </a:r>
            <a:r>
              <a:rPr lang="fa-IR" sz="1500" dirty="0" smtClean="0">
                <a:solidFill>
                  <a:schemeClr val="tx1">
                    <a:lumMod val="95000"/>
                    <a:lumOff val="5000"/>
                  </a:schemeClr>
                </a:solidFill>
                <a:cs typeface="B Mitra" panose="00000400000000000000" pitchFamily="2" charset="-78"/>
              </a:rPr>
              <a:t>ريزي رژيم </a:t>
            </a:r>
            <a:r>
              <a:rPr lang="fa-IR" sz="1500" dirty="0">
                <a:solidFill>
                  <a:schemeClr val="tx1">
                    <a:lumMod val="95000"/>
                    <a:lumOff val="5000"/>
                  </a:schemeClr>
                </a:solidFill>
                <a:cs typeface="B Mitra" panose="00000400000000000000" pitchFamily="2" charset="-78"/>
              </a:rPr>
              <a:t>غذايي </a:t>
            </a:r>
            <a:r>
              <a:rPr lang="fa-IR" sz="1500" dirty="0" smtClean="0">
                <a:solidFill>
                  <a:schemeClr val="tx1">
                    <a:lumMod val="95000"/>
                    <a:lumOff val="5000"/>
                  </a:schemeClr>
                </a:solidFill>
                <a:cs typeface="B Mitra" panose="00000400000000000000" pitchFamily="2" charset="-78"/>
              </a:rPr>
              <a:t>خانواده است</a:t>
            </a:r>
            <a:r>
              <a:rPr lang="fa-IR" sz="1500" dirty="0">
                <a:solidFill>
                  <a:schemeClr val="tx1">
                    <a:lumMod val="95000"/>
                    <a:lumOff val="5000"/>
                  </a:schemeClr>
                </a:solidFill>
                <a:cs typeface="B Mitra" panose="00000400000000000000" pitchFamily="2" charset="-78"/>
              </a:rPr>
              <a:t>. </a:t>
            </a:r>
            <a:endParaRPr lang="fa-IR" sz="1500" dirty="0" smtClean="0">
              <a:solidFill>
                <a:schemeClr val="tx1">
                  <a:lumMod val="95000"/>
                  <a:lumOff val="5000"/>
                </a:schemeClr>
              </a:solidFill>
              <a:cs typeface="B Mitra" panose="00000400000000000000" pitchFamily="2" charset="-78"/>
            </a:endParaRPr>
          </a:p>
          <a:p>
            <a:pPr>
              <a:lnSpc>
                <a:spcPct val="200000"/>
              </a:lnSpc>
            </a:pPr>
            <a:endParaRPr lang="fa-IR" sz="800" dirty="0">
              <a:solidFill>
                <a:schemeClr val="tx1">
                  <a:lumMod val="95000"/>
                  <a:lumOff val="5000"/>
                </a:schemeClr>
              </a:solidFill>
              <a:cs typeface="B Mitra" panose="00000400000000000000" pitchFamily="2" charset="-78"/>
            </a:endParaRPr>
          </a:p>
          <a:p>
            <a:pPr>
              <a:lnSpc>
                <a:spcPct val="200000"/>
              </a:lnSpc>
            </a:pPr>
            <a:r>
              <a:rPr lang="fa-IR" sz="1500" dirty="0">
                <a:solidFill>
                  <a:schemeClr val="tx1">
                    <a:lumMod val="95000"/>
                    <a:lumOff val="5000"/>
                  </a:schemeClr>
                </a:solidFill>
                <a:cs typeface="B Mitra" panose="00000400000000000000" pitchFamily="2" charset="-78"/>
              </a:rPr>
              <a:t>در واقع </a:t>
            </a:r>
            <a:r>
              <a:rPr lang="fa-IR" sz="1500" dirty="0" smtClean="0">
                <a:solidFill>
                  <a:schemeClr val="tx1">
                    <a:lumMod val="95000"/>
                    <a:lumOff val="5000"/>
                  </a:schemeClr>
                </a:solidFill>
                <a:cs typeface="B Mitra" panose="00000400000000000000" pitchFamily="2" charset="-78"/>
              </a:rPr>
              <a:t>هرم غذايي </a:t>
            </a:r>
            <a:r>
              <a:rPr lang="fa-IR" sz="1500" dirty="0">
                <a:solidFill>
                  <a:schemeClr val="tx1">
                    <a:lumMod val="95000"/>
                    <a:lumOff val="5000"/>
                  </a:schemeClr>
                </a:solidFill>
                <a:cs typeface="B Mitra" panose="00000400000000000000" pitchFamily="2" charset="-78"/>
              </a:rPr>
              <a:t>نشان مي دهد كه يك برنامه غذايي </a:t>
            </a:r>
            <a:r>
              <a:rPr lang="fa-IR" sz="1500" dirty="0" smtClean="0">
                <a:solidFill>
                  <a:schemeClr val="tx1">
                    <a:lumMod val="95000"/>
                    <a:lumOff val="5000"/>
                  </a:schemeClr>
                </a:solidFill>
                <a:cs typeface="B Mitra" panose="00000400000000000000" pitchFamily="2" charset="-78"/>
              </a:rPr>
              <a:t>روزانه </a:t>
            </a:r>
            <a:r>
              <a:rPr lang="fa-IR" sz="1500" dirty="0">
                <a:solidFill>
                  <a:schemeClr val="tx1">
                    <a:lumMod val="95000"/>
                    <a:lumOff val="5000"/>
                  </a:schemeClr>
                </a:solidFill>
                <a:cs typeface="B Mitra" panose="00000400000000000000" pitchFamily="2" charset="-78"/>
              </a:rPr>
              <a:t>مناسب بايد شامل </a:t>
            </a:r>
            <a:r>
              <a:rPr lang="fa-IR" sz="1500" dirty="0" smtClean="0">
                <a:solidFill>
                  <a:schemeClr val="tx1">
                    <a:lumMod val="95000"/>
                    <a:lumOff val="5000"/>
                  </a:schemeClr>
                </a:solidFill>
                <a:cs typeface="B Mitra" panose="00000400000000000000" pitchFamily="2" charset="-78"/>
              </a:rPr>
              <a:t>تمام گروه </a:t>
            </a:r>
            <a:r>
              <a:rPr lang="fa-IR" sz="1500" dirty="0">
                <a:solidFill>
                  <a:schemeClr val="tx1">
                    <a:lumMod val="95000"/>
                    <a:lumOff val="5000"/>
                  </a:schemeClr>
                </a:solidFill>
                <a:cs typeface="B Mitra" panose="00000400000000000000" pitchFamily="2" charset="-78"/>
              </a:rPr>
              <a:t>هاي </a:t>
            </a:r>
            <a:endParaRPr lang="fa-IR" sz="1500" dirty="0" smtClean="0">
              <a:solidFill>
                <a:schemeClr val="tx1">
                  <a:lumMod val="95000"/>
                  <a:lumOff val="5000"/>
                </a:schemeClr>
              </a:solidFill>
              <a:cs typeface="B Mitra" panose="00000400000000000000" pitchFamily="2" charset="-78"/>
            </a:endParaRPr>
          </a:p>
          <a:p>
            <a:pPr>
              <a:lnSpc>
                <a:spcPct val="200000"/>
              </a:lnSpc>
            </a:pPr>
            <a:r>
              <a:rPr lang="fa-IR" sz="1500" dirty="0" smtClean="0">
                <a:solidFill>
                  <a:schemeClr val="tx1">
                    <a:lumMod val="95000"/>
                    <a:lumOff val="5000"/>
                  </a:schemeClr>
                </a:solidFill>
                <a:cs typeface="B Mitra" panose="00000400000000000000" pitchFamily="2" charset="-78"/>
              </a:rPr>
              <a:t>اصلي </a:t>
            </a:r>
            <a:r>
              <a:rPr lang="fa-IR" sz="1500" dirty="0">
                <a:solidFill>
                  <a:schemeClr val="tx1">
                    <a:lumMod val="95000"/>
                    <a:lumOff val="5000"/>
                  </a:schemeClr>
                </a:solidFill>
                <a:cs typeface="B Mitra" panose="00000400000000000000" pitchFamily="2" charset="-78"/>
              </a:rPr>
              <a:t>غذايي (غلات، سبزي ها، ميوه ها، شير ولبنيات، گوشت و جانشين هاي </a:t>
            </a:r>
            <a:r>
              <a:rPr lang="fa-IR" sz="1500" dirty="0" smtClean="0">
                <a:solidFill>
                  <a:schemeClr val="tx1">
                    <a:lumMod val="95000"/>
                    <a:lumOff val="5000"/>
                  </a:schemeClr>
                </a:solidFill>
                <a:cs typeface="B Mitra" panose="00000400000000000000" pitchFamily="2" charset="-78"/>
              </a:rPr>
              <a:t>آن) باشد </a:t>
            </a:r>
            <a:r>
              <a:rPr lang="fa-IR" sz="1500" dirty="0">
                <a:solidFill>
                  <a:schemeClr val="tx1">
                    <a:lumMod val="95000"/>
                    <a:lumOff val="5000"/>
                  </a:schemeClr>
                </a:solidFill>
                <a:cs typeface="B Mitra" panose="00000400000000000000" pitchFamily="2" charset="-78"/>
              </a:rPr>
              <a:t>و ميزان </a:t>
            </a:r>
            <a:endParaRPr lang="fa-IR" sz="1500" dirty="0" smtClean="0">
              <a:solidFill>
                <a:schemeClr val="tx1">
                  <a:lumMod val="95000"/>
                  <a:lumOff val="5000"/>
                </a:schemeClr>
              </a:solidFill>
              <a:cs typeface="B Mitra" panose="00000400000000000000" pitchFamily="2" charset="-78"/>
            </a:endParaRPr>
          </a:p>
          <a:p>
            <a:pPr>
              <a:lnSpc>
                <a:spcPct val="200000"/>
              </a:lnSpc>
            </a:pPr>
            <a:r>
              <a:rPr lang="fa-IR" sz="1500" dirty="0" smtClean="0">
                <a:solidFill>
                  <a:schemeClr val="tx1">
                    <a:lumMod val="95000"/>
                    <a:lumOff val="5000"/>
                  </a:schemeClr>
                </a:solidFill>
                <a:cs typeface="B Mitra" panose="00000400000000000000" pitchFamily="2" charset="-78"/>
              </a:rPr>
              <a:t>سهم </a:t>
            </a:r>
            <a:r>
              <a:rPr lang="fa-IR" sz="1500" dirty="0">
                <a:solidFill>
                  <a:schemeClr val="tx1">
                    <a:lumMod val="95000"/>
                    <a:lumOff val="5000"/>
                  </a:schemeClr>
                </a:solidFill>
                <a:cs typeface="B Mitra" panose="00000400000000000000" pitchFamily="2" charset="-78"/>
              </a:rPr>
              <a:t>مورد نياز هركدام نيز در آن مشخص شود</a:t>
            </a:r>
            <a:r>
              <a:rPr lang="fa-IR" sz="1500" dirty="0" smtClean="0">
                <a:solidFill>
                  <a:schemeClr val="tx1">
                    <a:lumMod val="95000"/>
                    <a:lumOff val="5000"/>
                  </a:schemeClr>
                </a:solidFill>
                <a:cs typeface="B Mitra" panose="00000400000000000000" pitchFamily="2" charset="-78"/>
              </a:rPr>
              <a:t>.</a:t>
            </a:r>
          </a:p>
          <a:p>
            <a:pPr>
              <a:lnSpc>
                <a:spcPct val="200000"/>
              </a:lnSpc>
            </a:pPr>
            <a:endParaRPr lang="fa-IR" sz="700" dirty="0">
              <a:solidFill>
                <a:schemeClr val="tx1">
                  <a:lumMod val="95000"/>
                  <a:lumOff val="5000"/>
                </a:schemeClr>
              </a:solidFill>
              <a:cs typeface="B Mitra" panose="00000400000000000000" pitchFamily="2" charset="-78"/>
            </a:endParaRPr>
          </a:p>
          <a:p>
            <a:pPr>
              <a:lnSpc>
                <a:spcPct val="200000"/>
              </a:lnSpc>
            </a:pPr>
            <a:r>
              <a:rPr lang="fa-IR" sz="1400" b="1" dirty="0">
                <a:solidFill>
                  <a:schemeClr val="tx1">
                    <a:lumMod val="95000"/>
                    <a:lumOff val="5000"/>
                  </a:schemeClr>
                </a:solidFill>
                <a:cs typeface="B Mitra" panose="00000400000000000000" pitchFamily="2" charset="-78"/>
              </a:rPr>
              <a:t>گروه </a:t>
            </a:r>
            <a:r>
              <a:rPr lang="fa-IR" sz="1400" b="1" dirty="0" smtClean="0">
                <a:solidFill>
                  <a:schemeClr val="tx1">
                    <a:lumMod val="95000"/>
                    <a:lumOff val="5000"/>
                  </a:schemeClr>
                </a:solidFill>
                <a:cs typeface="B Mitra" panose="00000400000000000000" pitchFamily="2" charset="-78"/>
              </a:rPr>
              <a:t>1: </a:t>
            </a:r>
            <a:r>
              <a:rPr lang="fa-IR" sz="1400" dirty="0" smtClean="0">
                <a:solidFill>
                  <a:schemeClr val="tx1">
                    <a:lumMod val="95000"/>
                    <a:lumOff val="5000"/>
                  </a:schemeClr>
                </a:solidFill>
                <a:cs typeface="B Mitra" panose="00000400000000000000" pitchFamily="2" charset="-78"/>
              </a:rPr>
              <a:t>هرم </a:t>
            </a:r>
            <a:r>
              <a:rPr lang="fa-IR" sz="1400" dirty="0">
                <a:solidFill>
                  <a:schemeClr val="tx1">
                    <a:lumMod val="95000"/>
                    <a:lumOff val="5000"/>
                  </a:schemeClr>
                </a:solidFill>
                <a:cs typeface="B Mitra" panose="00000400000000000000" pitchFamily="2" charset="-78"/>
              </a:rPr>
              <a:t>به نحوي ترسيم شده است كه در ضلع پاييني كه </a:t>
            </a:r>
            <a:r>
              <a:rPr lang="fa-IR" sz="1400" dirty="0" smtClean="0">
                <a:solidFill>
                  <a:schemeClr val="tx1">
                    <a:lumMod val="95000"/>
                    <a:lumOff val="5000"/>
                  </a:schemeClr>
                </a:solidFill>
                <a:cs typeface="B Mitra" panose="00000400000000000000" pitchFamily="2" charset="-78"/>
              </a:rPr>
              <a:t>بزرگ </a:t>
            </a:r>
            <a:r>
              <a:rPr lang="fa-IR" sz="1400" dirty="0">
                <a:solidFill>
                  <a:schemeClr val="tx1">
                    <a:lumMod val="95000"/>
                    <a:lumOff val="5000"/>
                  </a:schemeClr>
                </a:solidFill>
                <a:cs typeface="B Mitra" panose="00000400000000000000" pitchFamily="2" charset="-78"/>
              </a:rPr>
              <a:t>ترين قسمت </a:t>
            </a:r>
            <a:r>
              <a:rPr lang="fa-IR" sz="1400" dirty="0" smtClean="0">
                <a:solidFill>
                  <a:schemeClr val="tx1">
                    <a:lumMod val="95000"/>
                    <a:lumOff val="5000"/>
                  </a:schemeClr>
                </a:solidFill>
                <a:cs typeface="B Mitra" panose="00000400000000000000" pitchFamily="2" charset="-78"/>
              </a:rPr>
              <a:t>هرم مي </a:t>
            </a:r>
            <a:r>
              <a:rPr lang="fa-IR" sz="1400" dirty="0">
                <a:solidFill>
                  <a:schemeClr val="tx1">
                    <a:lumMod val="95000"/>
                    <a:lumOff val="5000"/>
                  </a:schemeClr>
                </a:solidFill>
                <a:cs typeface="B Mitra" panose="00000400000000000000" pitchFamily="2" charset="-78"/>
              </a:rPr>
              <a:t>باشد گروه </a:t>
            </a:r>
            <a:endParaRPr lang="fa-IR" sz="1400" dirty="0" smtClean="0">
              <a:solidFill>
                <a:schemeClr val="tx1">
                  <a:lumMod val="95000"/>
                  <a:lumOff val="5000"/>
                </a:schemeClr>
              </a:solidFill>
              <a:cs typeface="B Mitra" panose="00000400000000000000" pitchFamily="2" charset="-78"/>
            </a:endParaRPr>
          </a:p>
          <a:p>
            <a:pPr>
              <a:lnSpc>
                <a:spcPct val="200000"/>
              </a:lnSpc>
            </a:pPr>
            <a:r>
              <a:rPr lang="fa-IR" sz="1400" dirty="0" smtClean="0">
                <a:solidFill>
                  <a:schemeClr val="tx1">
                    <a:lumMod val="95000"/>
                    <a:lumOff val="5000"/>
                  </a:schemeClr>
                </a:solidFill>
                <a:cs typeface="B Mitra" panose="00000400000000000000" pitchFamily="2" charset="-78"/>
              </a:rPr>
              <a:t>غلات </a:t>
            </a:r>
            <a:r>
              <a:rPr lang="fa-IR" sz="1400" dirty="0">
                <a:solidFill>
                  <a:schemeClr val="tx1">
                    <a:lumMod val="95000"/>
                    <a:lumOff val="5000"/>
                  </a:schemeClr>
                </a:solidFill>
                <a:cs typeface="B Mitra" panose="00000400000000000000" pitchFamily="2" charset="-78"/>
              </a:rPr>
              <a:t>قرار گرفته </a:t>
            </a:r>
            <a:r>
              <a:rPr lang="fa-IR" sz="1400" dirty="0" smtClean="0">
                <a:solidFill>
                  <a:schemeClr val="tx1">
                    <a:lumMod val="95000"/>
                    <a:lumOff val="5000"/>
                  </a:schemeClr>
                </a:solidFill>
                <a:cs typeface="B Mitra" panose="00000400000000000000" pitchFamily="2" charset="-78"/>
              </a:rPr>
              <a:t>است. </a:t>
            </a:r>
            <a:r>
              <a:rPr lang="fa-IR" sz="1400" dirty="0">
                <a:solidFill>
                  <a:schemeClr val="tx1">
                    <a:lumMod val="95000"/>
                    <a:lumOff val="5000"/>
                  </a:schemeClr>
                </a:solidFill>
                <a:cs typeface="B Mitra" panose="00000400000000000000" pitchFamily="2" charset="-78"/>
              </a:rPr>
              <a:t>اين بدين معنا مي باشد كه يك فرد بيش از </a:t>
            </a:r>
            <a:r>
              <a:rPr lang="fa-IR" sz="1400" dirty="0" smtClean="0">
                <a:solidFill>
                  <a:schemeClr val="tx1">
                    <a:lumMod val="95000"/>
                    <a:lumOff val="5000"/>
                  </a:schemeClr>
                </a:solidFill>
                <a:cs typeface="B Mitra" panose="00000400000000000000" pitchFamily="2" charset="-78"/>
              </a:rPr>
              <a:t>هر غذاي </a:t>
            </a:r>
            <a:r>
              <a:rPr lang="fa-IR" sz="1400" dirty="0">
                <a:solidFill>
                  <a:schemeClr val="tx1">
                    <a:lumMod val="95000"/>
                    <a:lumOff val="5000"/>
                  </a:schemeClr>
                </a:solidFill>
                <a:cs typeface="B Mitra" panose="00000400000000000000" pitchFamily="2" charset="-78"/>
              </a:rPr>
              <a:t>ديگري بايد از غلات </a:t>
            </a:r>
            <a:r>
              <a:rPr lang="fa-IR" sz="1400" dirty="0" smtClean="0">
                <a:solidFill>
                  <a:schemeClr val="tx1">
                    <a:lumMod val="95000"/>
                    <a:lumOff val="5000"/>
                  </a:schemeClr>
                </a:solidFill>
                <a:cs typeface="B Mitra" panose="00000400000000000000" pitchFamily="2" charset="-78"/>
              </a:rPr>
              <a:t>مصرف</a:t>
            </a:r>
          </a:p>
          <a:p>
            <a:pPr>
              <a:lnSpc>
                <a:spcPct val="200000"/>
              </a:lnSpc>
            </a:pPr>
            <a:r>
              <a:rPr lang="fa-IR" sz="1400" dirty="0" smtClean="0">
                <a:solidFill>
                  <a:schemeClr val="tx1">
                    <a:lumMod val="95000"/>
                    <a:lumOff val="5000"/>
                  </a:schemeClr>
                </a:solidFill>
                <a:cs typeface="B Mitra" panose="00000400000000000000" pitchFamily="2" charset="-78"/>
              </a:rPr>
              <a:t> </a:t>
            </a:r>
            <a:r>
              <a:rPr lang="fa-IR" sz="1400" dirty="0">
                <a:solidFill>
                  <a:schemeClr val="tx1">
                    <a:lumMod val="95000"/>
                    <a:lumOff val="5000"/>
                  </a:schemeClr>
                </a:solidFill>
                <a:cs typeface="B Mitra" panose="00000400000000000000" pitchFamily="2" charset="-78"/>
              </a:rPr>
              <a:t>كند</a:t>
            </a:r>
            <a:r>
              <a:rPr lang="fa-IR" sz="1400" dirty="0" smtClean="0">
                <a:solidFill>
                  <a:schemeClr val="tx1">
                    <a:lumMod val="95000"/>
                    <a:lumOff val="5000"/>
                  </a:schemeClr>
                </a:solidFill>
                <a:cs typeface="B Mitra" panose="00000400000000000000" pitchFamily="2" charset="-78"/>
              </a:rPr>
              <a:t>.</a:t>
            </a:r>
          </a:p>
          <a:p>
            <a:pPr>
              <a:lnSpc>
                <a:spcPct val="200000"/>
              </a:lnSpc>
            </a:pPr>
            <a:endParaRPr lang="fa-IR" sz="400" dirty="0">
              <a:solidFill>
                <a:schemeClr val="tx1">
                  <a:lumMod val="95000"/>
                  <a:lumOff val="5000"/>
                </a:schemeClr>
              </a:solidFill>
              <a:cs typeface="B Mitra" panose="00000400000000000000" pitchFamily="2" charset="-78"/>
            </a:endParaRPr>
          </a:p>
          <a:p>
            <a:pPr>
              <a:lnSpc>
                <a:spcPct val="170000"/>
              </a:lnSpc>
            </a:pPr>
            <a:r>
              <a:rPr lang="fa-IR" sz="1400" b="1" dirty="0">
                <a:solidFill>
                  <a:schemeClr val="tx1">
                    <a:lumMod val="95000"/>
                    <a:lumOff val="5000"/>
                  </a:schemeClr>
                </a:solidFill>
                <a:cs typeface="B Mitra" panose="00000400000000000000" pitchFamily="2" charset="-78"/>
              </a:rPr>
              <a:t>گروه2: </a:t>
            </a:r>
            <a:r>
              <a:rPr lang="fa-IR" sz="1400" dirty="0">
                <a:solidFill>
                  <a:schemeClr val="tx1">
                    <a:lumMod val="95000"/>
                    <a:lumOff val="5000"/>
                  </a:schemeClr>
                </a:solidFill>
                <a:cs typeface="B Mitra" panose="00000400000000000000" pitchFamily="2" charset="-78"/>
              </a:rPr>
              <a:t>گروه بعدي سبزي ها و ميوه ها هستند. سبزي ها قسمت بزرگتري از هرم را در مقايسه با ميوه ها، </a:t>
            </a:r>
            <a:endParaRPr lang="fa-IR" sz="1400" dirty="0" smtClean="0">
              <a:solidFill>
                <a:schemeClr val="tx1">
                  <a:lumMod val="95000"/>
                  <a:lumOff val="5000"/>
                </a:schemeClr>
              </a:solidFill>
              <a:cs typeface="B Mitra" panose="00000400000000000000" pitchFamily="2" charset="-78"/>
            </a:endParaRPr>
          </a:p>
          <a:p>
            <a:pPr>
              <a:lnSpc>
                <a:spcPct val="170000"/>
              </a:lnSpc>
            </a:pPr>
            <a:r>
              <a:rPr lang="fa-IR" sz="1400" dirty="0" smtClean="0">
                <a:solidFill>
                  <a:schemeClr val="tx1">
                    <a:lumMod val="95000"/>
                    <a:lumOff val="5000"/>
                  </a:schemeClr>
                </a:solidFill>
                <a:cs typeface="B Mitra" panose="00000400000000000000" pitchFamily="2" charset="-78"/>
              </a:rPr>
              <a:t>به </a:t>
            </a:r>
            <a:r>
              <a:rPr lang="fa-IR" sz="1400" dirty="0">
                <a:solidFill>
                  <a:schemeClr val="tx1">
                    <a:lumMod val="95000"/>
                    <a:lumOff val="5000"/>
                  </a:schemeClr>
                </a:solidFill>
                <a:cs typeface="B Mitra" panose="00000400000000000000" pitchFamily="2" charset="-78"/>
              </a:rPr>
              <a:t>خود اختصاص مي دهند. به اين معنا كه ميزان مصرف سبزي ها بعد از غلات در مرتبه دوم قرار دارد در حالي كه </a:t>
            </a:r>
            <a:r>
              <a:rPr lang="fa-IR" sz="1400" dirty="0">
                <a:ln>
                  <a:solidFill>
                    <a:srgbClr val="FF0000"/>
                  </a:solidFill>
                </a:ln>
                <a:solidFill>
                  <a:schemeClr val="tx1">
                    <a:lumMod val="95000"/>
                    <a:lumOff val="5000"/>
                  </a:schemeClr>
                </a:solidFill>
                <a:cs typeface="B Mitra" panose="00000400000000000000" pitchFamily="2" charset="-78"/>
              </a:rPr>
              <a:t>از سبزي ها بسيار كمتر از نياز مصرف مي كنيم</a:t>
            </a:r>
            <a:r>
              <a:rPr lang="fa-IR" sz="1400" dirty="0">
                <a:solidFill>
                  <a:schemeClr val="tx1">
                    <a:lumMod val="95000"/>
                    <a:lumOff val="5000"/>
                  </a:schemeClr>
                </a:solidFill>
                <a:cs typeface="B Mitra" panose="00000400000000000000" pitchFamily="2" charset="-78"/>
              </a:rPr>
              <a:t>. به كمك هرم مي توانيم اين مشكل را در برنامه غذايي روزانه برطرف كنيم.</a:t>
            </a:r>
          </a:p>
          <a:p>
            <a:pPr>
              <a:lnSpc>
                <a:spcPct val="200000"/>
              </a:lnSpc>
            </a:pPr>
            <a:endParaRPr lang="fa-IR" sz="600" dirty="0">
              <a:solidFill>
                <a:schemeClr val="tx1">
                  <a:lumMod val="95000"/>
                  <a:lumOff val="5000"/>
                </a:schemeClr>
              </a:solidFill>
              <a:cs typeface="B Mitra" panose="00000400000000000000" pitchFamily="2" charset="-78"/>
            </a:endParaRPr>
          </a:p>
        </p:txBody>
      </p:sp>
      <p:cxnSp>
        <p:nvCxnSpPr>
          <p:cNvPr id="7" name="Straight Connector 6"/>
          <p:cNvCxnSpPr/>
          <p:nvPr/>
        </p:nvCxnSpPr>
        <p:spPr>
          <a:xfrm flipH="1">
            <a:off x="1187624" y="1196752"/>
            <a:ext cx="7570608" cy="0"/>
          </a:xfrm>
          <a:prstGeom prst="line">
            <a:avLst/>
          </a:prstGeom>
        </p:spPr>
        <p:style>
          <a:lnRef idx="1">
            <a:schemeClr val="accent6"/>
          </a:lnRef>
          <a:fillRef idx="0">
            <a:schemeClr val="accent6"/>
          </a:fillRef>
          <a:effectRef idx="0">
            <a:schemeClr val="accent6"/>
          </a:effectRef>
          <a:fontRef idx="minor">
            <a:schemeClr val="tx1"/>
          </a:fontRef>
        </p:style>
      </p:cxnSp>
      <p:pic>
        <p:nvPicPr>
          <p:cNvPr id="1026" name="Picture 2" descr="E:\kiani\Diabet\All Diabett\Diabet Acceptable Picture\New Folder\ryd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7272" y="1412776"/>
            <a:ext cx="3506573" cy="44493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8015224"/>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6600" y="609600"/>
            <a:ext cx="5814442" cy="5769272"/>
          </a:xfrm>
          <a:prstGeom prst="rect">
            <a:avLst/>
          </a:prstGeom>
        </p:spPr>
        <p:txBody>
          <a:bodyPr wrap="square">
            <a:spAutoFit/>
          </a:bodyPr>
          <a:lstStyle/>
          <a:p>
            <a:pPr algn="just">
              <a:lnSpc>
                <a:spcPct val="170000"/>
              </a:lnSpc>
            </a:pPr>
            <a:r>
              <a:rPr lang="fa-IR" sz="1600" b="1" dirty="0" smtClean="0">
                <a:solidFill>
                  <a:schemeClr val="tx1">
                    <a:lumMod val="95000"/>
                    <a:lumOff val="5000"/>
                  </a:schemeClr>
                </a:solidFill>
                <a:cs typeface="B Mitra" panose="00000400000000000000" pitchFamily="2" charset="-78"/>
              </a:rPr>
              <a:t>گروه 3</a:t>
            </a:r>
            <a:r>
              <a:rPr lang="fa-IR" sz="1600" b="1" dirty="0">
                <a:solidFill>
                  <a:schemeClr val="tx1">
                    <a:lumMod val="95000"/>
                    <a:lumOff val="5000"/>
                  </a:schemeClr>
                </a:solidFill>
                <a:cs typeface="B Mitra" panose="00000400000000000000" pitchFamily="2" charset="-78"/>
              </a:rPr>
              <a:t>: </a:t>
            </a:r>
            <a:r>
              <a:rPr lang="fa-IR" sz="1400" dirty="0">
                <a:solidFill>
                  <a:schemeClr val="tx1">
                    <a:lumMod val="95000"/>
                    <a:lumOff val="5000"/>
                  </a:schemeClr>
                </a:solidFill>
                <a:cs typeface="B Mitra" panose="00000400000000000000" pitchFamily="2" charset="-78"/>
              </a:rPr>
              <a:t>گروه شير و لبنيات و گروه گوشت و حبوبات در قسمت بالاي دو گروه پيشين قرار مي گيرند. سهم اين دو گروه در برنامه روزانه كمتر از گرو ههاي پايين هرم است ولي لازم است روزانه 3-2 سهم از هر دو گروه مصرف شود. البته كمتر بودن سهم اين گروه در برنامه روزانه به معني كم اهميت بودن آن نيست. همه گروه هاي غذايي اصلي در برنامه روزانه از اهميت يكسان برخوردارند، زيرا هر يك ، بخشي ازمواد مغذي مورد نياز بدن را تامين </a:t>
            </a:r>
            <a:r>
              <a:rPr lang="fa-IR" sz="1400" dirty="0" smtClean="0">
                <a:solidFill>
                  <a:schemeClr val="tx1">
                    <a:lumMod val="95000"/>
                    <a:lumOff val="5000"/>
                  </a:schemeClr>
                </a:solidFill>
                <a:cs typeface="B Mitra" panose="00000400000000000000" pitchFamily="2" charset="-78"/>
              </a:rPr>
              <a:t>      مي </a:t>
            </a:r>
            <a:r>
              <a:rPr lang="fa-IR" sz="1400" dirty="0">
                <a:solidFill>
                  <a:schemeClr val="tx1">
                    <a:lumMod val="95000"/>
                    <a:lumOff val="5000"/>
                  </a:schemeClr>
                </a:solidFill>
                <a:cs typeface="B Mitra" panose="00000400000000000000" pitchFamily="2" charset="-78"/>
              </a:rPr>
              <a:t>كنند.</a:t>
            </a:r>
          </a:p>
          <a:p>
            <a:pPr algn="just">
              <a:lnSpc>
                <a:spcPct val="170000"/>
              </a:lnSpc>
            </a:pPr>
            <a:endParaRPr lang="fa-IR" sz="800" dirty="0">
              <a:solidFill>
                <a:schemeClr val="tx1">
                  <a:lumMod val="95000"/>
                  <a:lumOff val="5000"/>
                </a:schemeClr>
              </a:solidFill>
              <a:cs typeface="B Mitra" panose="00000400000000000000" pitchFamily="2" charset="-78"/>
            </a:endParaRPr>
          </a:p>
          <a:p>
            <a:pPr algn="just">
              <a:lnSpc>
                <a:spcPct val="170000"/>
              </a:lnSpc>
            </a:pPr>
            <a:r>
              <a:rPr lang="fa-IR" sz="1600" b="1" dirty="0">
                <a:solidFill>
                  <a:schemeClr val="tx1">
                    <a:lumMod val="95000"/>
                    <a:lumOff val="5000"/>
                  </a:schemeClr>
                </a:solidFill>
                <a:cs typeface="B Mitra" panose="00000400000000000000" pitchFamily="2" charset="-78"/>
              </a:rPr>
              <a:t>گروه 4: </a:t>
            </a:r>
            <a:r>
              <a:rPr lang="fa-IR" sz="1400" dirty="0">
                <a:solidFill>
                  <a:schemeClr val="tx1">
                    <a:lumMod val="95000"/>
                    <a:lumOff val="5000"/>
                  </a:schemeClr>
                </a:solidFill>
                <a:cs typeface="B Mitra" panose="00000400000000000000" pitchFamily="2" charset="-78"/>
              </a:rPr>
              <a:t>در بخش بالاي هرم كه بخش كوچكي را تشكيل مي دهد، چربي ها، روغن ها، </a:t>
            </a:r>
            <a:r>
              <a:rPr lang="fa-IR" sz="1400" dirty="0" smtClean="0">
                <a:solidFill>
                  <a:schemeClr val="tx1">
                    <a:lumMod val="95000"/>
                    <a:lumOff val="5000"/>
                  </a:schemeClr>
                </a:solidFill>
                <a:cs typeface="B Mitra" panose="00000400000000000000" pitchFamily="2" charset="-78"/>
              </a:rPr>
              <a:t>مواد شيرين </a:t>
            </a:r>
            <a:r>
              <a:rPr lang="fa-IR" sz="1400" dirty="0">
                <a:solidFill>
                  <a:schemeClr val="tx1">
                    <a:lumMod val="95000"/>
                    <a:lumOff val="5000"/>
                  </a:schemeClr>
                </a:solidFill>
                <a:cs typeface="B Mitra" panose="00000400000000000000" pitchFamily="2" charset="-78"/>
              </a:rPr>
              <a:t>و ساير موادي </a:t>
            </a:r>
            <a:r>
              <a:rPr lang="fa-IR" sz="1400" dirty="0" smtClean="0">
                <a:solidFill>
                  <a:schemeClr val="tx1">
                    <a:lumMod val="95000"/>
                    <a:lumOff val="5000"/>
                  </a:schemeClr>
                </a:solidFill>
                <a:cs typeface="B Mitra" panose="00000400000000000000" pitchFamily="2" charset="-78"/>
              </a:rPr>
              <a:t>(كه </a:t>
            </a:r>
            <a:r>
              <a:rPr lang="fa-IR" sz="1400" dirty="0">
                <a:solidFill>
                  <a:schemeClr val="tx1">
                    <a:lumMod val="95000"/>
                    <a:lumOff val="5000"/>
                  </a:schemeClr>
                </a:solidFill>
                <a:cs typeface="B Mitra" panose="00000400000000000000" pitchFamily="2" charset="-78"/>
              </a:rPr>
              <a:t>ارزش غذايي چنداني </a:t>
            </a:r>
            <a:r>
              <a:rPr lang="fa-IR" sz="1400" dirty="0" smtClean="0">
                <a:solidFill>
                  <a:schemeClr val="tx1">
                    <a:lumMod val="95000"/>
                    <a:lumOff val="5000"/>
                  </a:schemeClr>
                </a:solidFill>
                <a:cs typeface="B Mitra" panose="00000400000000000000" pitchFamily="2" charset="-78"/>
              </a:rPr>
              <a:t>ندارند، </a:t>
            </a:r>
            <a:r>
              <a:rPr lang="fa-IR" sz="1400" dirty="0">
                <a:solidFill>
                  <a:schemeClr val="tx1">
                    <a:lumMod val="95000"/>
                    <a:lumOff val="5000"/>
                  </a:schemeClr>
                </a:solidFill>
                <a:cs typeface="B Mitra" panose="00000400000000000000" pitchFamily="2" charset="-78"/>
              </a:rPr>
              <a:t>اما به طور معمول در برنامه غذايي </a:t>
            </a:r>
            <a:r>
              <a:rPr lang="fa-IR" sz="1400" dirty="0" smtClean="0">
                <a:solidFill>
                  <a:schemeClr val="tx1">
                    <a:lumMod val="95000"/>
                    <a:lumOff val="5000"/>
                  </a:schemeClr>
                </a:solidFill>
                <a:cs typeface="B Mitra" panose="00000400000000000000" pitchFamily="2" charset="-78"/>
              </a:rPr>
              <a:t>وجود دارند، مثل </a:t>
            </a:r>
            <a:r>
              <a:rPr lang="fa-IR" sz="1400" dirty="0">
                <a:solidFill>
                  <a:schemeClr val="tx1">
                    <a:lumMod val="95000"/>
                    <a:lumOff val="5000"/>
                  </a:schemeClr>
                </a:solidFill>
                <a:cs typeface="B Mitra" panose="00000400000000000000" pitchFamily="2" charset="-78"/>
              </a:rPr>
              <a:t>ادويه، چاشني ها، نوشابه گازدار و سس </a:t>
            </a:r>
            <a:r>
              <a:rPr lang="fa-IR" sz="1400" dirty="0" smtClean="0">
                <a:solidFill>
                  <a:schemeClr val="tx1">
                    <a:lumMod val="95000"/>
                    <a:lumOff val="5000"/>
                  </a:schemeClr>
                </a:solidFill>
                <a:cs typeface="B Mitra" panose="00000400000000000000" pitchFamily="2" charset="-78"/>
              </a:rPr>
              <a:t>ها </a:t>
            </a:r>
            <a:r>
              <a:rPr lang="fa-IR" sz="1400" dirty="0">
                <a:solidFill>
                  <a:schemeClr val="tx1">
                    <a:lumMod val="95000"/>
                    <a:lumOff val="5000"/>
                  </a:schemeClr>
                </a:solidFill>
                <a:cs typeface="B Mitra" panose="00000400000000000000" pitchFamily="2" charset="-78"/>
              </a:rPr>
              <a:t>قرار مي </a:t>
            </a:r>
            <a:r>
              <a:rPr lang="fa-IR" sz="1400" dirty="0" smtClean="0">
                <a:solidFill>
                  <a:schemeClr val="tx1">
                    <a:lumMod val="95000"/>
                    <a:lumOff val="5000"/>
                  </a:schemeClr>
                </a:solidFill>
                <a:cs typeface="B Mitra" panose="00000400000000000000" pitchFamily="2" charset="-78"/>
              </a:rPr>
              <a:t>گيرند). كوچك </a:t>
            </a:r>
            <a:r>
              <a:rPr lang="fa-IR" sz="1400" dirty="0">
                <a:solidFill>
                  <a:schemeClr val="tx1">
                    <a:lumMod val="95000"/>
                    <a:lumOff val="5000"/>
                  </a:schemeClr>
                </a:solidFill>
                <a:cs typeface="B Mitra" panose="00000400000000000000" pitchFamily="2" charset="-78"/>
              </a:rPr>
              <a:t>بودن اين بخش نشان دهنده اين نكته است كه ميزان مصرف اين نوع </a:t>
            </a:r>
            <a:r>
              <a:rPr lang="fa-IR" sz="1400" dirty="0" smtClean="0">
                <a:solidFill>
                  <a:schemeClr val="tx1">
                    <a:lumMod val="95000"/>
                    <a:lumOff val="5000"/>
                  </a:schemeClr>
                </a:solidFill>
                <a:cs typeface="B Mitra" panose="00000400000000000000" pitchFamily="2" charset="-78"/>
              </a:rPr>
              <a:t>مواد غذايي </a:t>
            </a:r>
            <a:r>
              <a:rPr lang="fa-IR" sz="1400" dirty="0">
                <a:solidFill>
                  <a:schemeClr val="tx1">
                    <a:lumMod val="95000"/>
                    <a:lumOff val="5000"/>
                  </a:schemeClr>
                </a:solidFill>
                <a:cs typeface="B Mitra" panose="00000400000000000000" pitchFamily="2" charset="-78"/>
              </a:rPr>
              <a:t>مانندچربي ها و مواد شيرين بايد محدود شود.</a:t>
            </a:r>
          </a:p>
          <a:p>
            <a:pPr algn="just">
              <a:lnSpc>
                <a:spcPct val="170000"/>
              </a:lnSpc>
            </a:pPr>
            <a:endParaRPr lang="fa-IR" sz="600" dirty="0">
              <a:solidFill>
                <a:schemeClr val="tx1">
                  <a:lumMod val="95000"/>
                  <a:lumOff val="5000"/>
                </a:schemeClr>
              </a:solidFill>
              <a:cs typeface="B Mitra" panose="00000400000000000000" pitchFamily="2" charset="-78"/>
            </a:endParaRPr>
          </a:p>
          <a:p>
            <a:pPr algn="just">
              <a:lnSpc>
                <a:spcPct val="170000"/>
              </a:lnSpc>
            </a:pPr>
            <a:r>
              <a:rPr lang="fa-IR" sz="1600" dirty="0" smtClean="0">
                <a:solidFill>
                  <a:schemeClr val="tx1">
                    <a:lumMod val="95000"/>
                    <a:lumOff val="5000"/>
                  </a:schemeClr>
                </a:solidFill>
                <a:cs typeface="B Mitra" panose="00000400000000000000" pitchFamily="2" charset="-78"/>
              </a:rPr>
              <a:t>* توجه </a:t>
            </a:r>
            <a:r>
              <a:rPr lang="fa-IR" sz="1600" dirty="0">
                <a:solidFill>
                  <a:schemeClr val="tx1">
                    <a:lumMod val="95000"/>
                    <a:lumOff val="5000"/>
                  </a:schemeClr>
                </a:solidFill>
                <a:cs typeface="B Mitra" panose="00000400000000000000" pitchFamily="2" charset="-78"/>
              </a:rPr>
              <a:t>داشته باشيد كه مواد غذايي يك گروه نمي تواند جانشين گروه ديگر شود. براي مثال نمي توانيد حبوبات را جانشين غلات يا لبنيات را جانشين گوشت و تخم مرغ كنيد. </a:t>
            </a:r>
            <a:endParaRPr lang="fa-IR" sz="1600" dirty="0" smtClean="0">
              <a:solidFill>
                <a:schemeClr val="tx1">
                  <a:lumMod val="95000"/>
                  <a:lumOff val="5000"/>
                </a:schemeClr>
              </a:solidFill>
              <a:cs typeface="B Mitra" panose="00000400000000000000" pitchFamily="2" charset="-78"/>
            </a:endParaRPr>
          </a:p>
          <a:p>
            <a:pPr algn="just">
              <a:lnSpc>
                <a:spcPct val="170000"/>
              </a:lnSpc>
            </a:pPr>
            <a:r>
              <a:rPr lang="fa-IR" dirty="0" smtClean="0">
                <a:solidFill>
                  <a:srgbClr val="FF0000"/>
                </a:solidFill>
                <a:cs typeface="B Mitra" panose="00000400000000000000" pitchFamily="2" charset="-78"/>
              </a:rPr>
              <a:t> با </a:t>
            </a:r>
            <a:r>
              <a:rPr lang="fa-IR" dirty="0">
                <a:solidFill>
                  <a:srgbClr val="FF0000"/>
                </a:solidFill>
                <a:cs typeface="B Mitra" panose="00000400000000000000" pitchFamily="2" charset="-78"/>
              </a:rPr>
              <a:t>كمي دقت متوجه مي شويد كه بخش وسيعي از هرم به مواد غذايي گياهي اختصاص دارد و افراد را تشويق مي كند تا مواد گياهي بيشتري در برنامه روزانه خود بگنجانند.</a:t>
            </a:r>
            <a:endParaRPr lang="fa-IR" sz="1600" dirty="0">
              <a:solidFill>
                <a:srgbClr val="FF0000"/>
              </a:solidFill>
              <a:cs typeface="B Mitra" panose="00000400000000000000" pitchFamily="2" charset="-78"/>
            </a:endParaRPr>
          </a:p>
        </p:txBody>
      </p:sp>
      <p:pic>
        <p:nvPicPr>
          <p:cNvPr id="3" name="Picture 2" descr="E:\kiani\Diabet\All Diabett\Diabet Acceptable Picture\New Folder\ryd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12776"/>
            <a:ext cx="3276599" cy="4302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6108600"/>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17" y="260648"/>
            <a:ext cx="8229600" cy="1143000"/>
          </a:xfrm>
        </p:spPr>
        <p:txBody>
          <a:bodyPr>
            <a:normAutofit/>
          </a:bodyPr>
          <a:lstStyle/>
          <a:p>
            <a:pPr algn="r"/>
            <a:r>
              <a:rPr lang="fa-IR" sz="2400" dirty="0">
                <a:solidFill>
                  <a:srgbClr val="00823B"/>
                </a:solidFill>
                <a:effectLst>
                  <a:glow rad="63500">
                    <a:schemeClr val="accent3">
                      <a:satMod val="175000"/>
                      <a:alpha val="40000"/>
                    </a:schemeClr>
                  </a:glow>
                </a:effectLst>
                <a:cs typeface="2  Titr" panose="00000700000000000000" pitchFamily="2" charset="-78"/>
              </a:rPr>
              <a:t>گروه هاي غذايي</a:t>
            </a:r>
          </a:p>
        </p:txBody>
      </p:sp>
      <p:sp>
        <p:nvSpPr>
          <p:cNvPr id="4" name="TextBox 3"/>
          <p:cNvSpPr txBox="1"/>
          <p:nvPr/>
        </p:nvSpPr>
        <p:spPr>
          <a:xfrm>
            <a:off x="705085" y="1196752"/>
            <a:ext cx="7992888" cy="4249625"/>
          </a:xfrm>
          <a:prstGeom prst="rect">
            <a:avLst/>
          </a:prstGeom>
          <a:noFill/>
        </p:spPr>
        <p:txBody>
          <a:bodyPr wrap="square" rtlCol="1">
            <a:spAutoFit/>
          </a:bodyPr>
          <a:lstStyle/>
          <a:p>
            <a:pPr algn="just">
              <a:lnSpc>
                <a:spcPct val="120000"/>
              </a:lnSpc>
            </a:pPr>
            <a:r>
              <a:rPr lang="fa-IR" sz="2000" dirty="0">
                <a:solidFill>
                  <a:schemeClr val="tx1">
                    <a:lumMod val="95000"/>
                    <a:lumOff val="5000"/>
                  </a:schemeClr>
                </a:solidFill>
                <a:cs typeface="B Mitra" panose="00000400000000000000" pitchFamily="2" charset="-78"/>
              </a:rPr>
              <a:t>براي داشتن يك برنامه غذايي صحيح، لازم است </a:t>
            </a:r>
            <a:r>
              <a:rPr lang="fa-IR" sz="2000" dirty="0" smtClean="0">
                <a:solidFill>
                  <a:schemeClr val="tx1">
                    <a:lumMod val="95000"/>
                    <a:lumOff val="5000"/>
                  </a:schemeClr>
                </a:solidFill>
                <a:cs typeface="B Mitra" panose="00000400000000000000" pitchFamily="2" charset="-78"/>
              </a:rPr>
              <a:t>جزئیات گروه </a:t>
            </a:r>
            <a:r>
              <a:rPr lang="fa-IR" sz="2000" dirty="0">
                <a:solidFill>
                  <a:schemeClr val="tx1">
                    <a:lumMod val="95000"/>
                    <a:lumOff val="5000"/>
                  </a:schemeClr>
                </a:solidFill>
                <a:cs typeface="B Mitra" panose="00000400000000000000" pitchFamily="2" charset="-78"/>
              </a:rPr>
              <a:t>هاي غذايي اصلي را </a:t>
            </a:r>
            <a:r>
              <a:rPr lang="fa-IR" sz="2000" dirty="0" smtClean="0">
                <a:solidFill>
                  <a:schemeClr val="tx1">
                    <a:lumMod val="95000"/>
                    <a:lumOff val="5000"/>
                  </a:schemeClr>
                </a:solidFill>
                <a:cs typeface="B Mitra" panose="00000400000000000000" pitchFamily="2" charset="-78"/>
              </a:rPr>
              <a:t>نیز بشناسيم.</a:t>
            </a:r>
          </a:p>
          <a:p>
            <a:pPr algn="just">
              <a:lnSpc>
                <a:spcPct val="120000"/>
              </a:lnSpc>
            </a:pPr>
            <a:endParaRPr lang="fa-IR" sz="500" dirty="0" smtClean="0">
              <a:solidFill>
                <a:schemeClr val="tx1">
                  <a:lumMod val="95000"/>
                  <a:lumOff val="5000"/>
                </a:schemeClr>
              </a:solidFill>
              <a:cs typeface="B Mitra" panose="00000400000000000000" pitchFamily="2" charset="-78"/>
            </a:endParaRPr>
          </a:p>
          <a:p>
            <a:pPr algn="just">
              <a:lnSpc>
                <a:spcPct val="120000"/>
              </a:lnSpc>
            </a:pPr>
            <a:endParaRPr lang="fa-IR" sz="100" dirty="0">
              <a:solidFill>
                <a:schemeClr val="tx1">
                  <a:lumMod val="95000"/>
                  <a:lumOff val="5000"/>
                </a:schemeClr>
              </a:solidFill>
              <a:cs typeface="B Mitra" panose="00000400000000000000" pitchFamily="2" charset="-78"/>
            </a:endParaRPr>
          </a:p>
          <a:p>
            <a:pPr algn="just">
              <a:lnSpc>
                <a:spcPct val="150000"/>
              </a:lnSpc>
            </a:pPr>
            <a:r>
              <a:rPr lang="fa-IR" dirty="0">
                <a:solidFill>
                  <a:schemeClr val="tx1">
                    <a:lumMod val="95000"/>
                    <a:lumOff val="5000"/>
                  </a:schemeClr>
                </a:solidFill>
                <a:cs typeface="B Mitra" panose="00000400000000000000" pitchFamily="2" charset="-78"/>
              </a:rPr>
              <a:t>به طوركلي مواد غذايي </a:t>
            </a:r>
            <a:r>
              <a:rPr lang="fa-IR" dirty="0" smtClean="0">
                <a:solidFill>
                  <a:schemeClr val="tx1">
                    <a:lumMod val="95000"/>
                    <a:lumOff val="5000"/>
                  </a:schemeClr>
                </a:solidFill>
                <a:cs typeface="B Mitra" panose="00000400000000000000" pitchFamily="2" charset="-78"/>
              </a:rPr>
              <a:t>را به </a:t>
            </a:r>
            <a:r>
              <a:rPr lang="fa-IR" dirty="0">
                <a:solidFill>
                  <a:schemeClr val="tx1">
                    <a:lumMod val="95000"/>
                    <a:lumOff val="5000"/>
                  </a:schemeClr>
                </a:solidFill>
                <a:cs typeface="B Mitra" panose="00000400000000000000" pitchFamily="2" charset="-78"/>
              </a:rPr>
              <a:t>شش گروه عمده تقسيم مي </a:t>
            </a:r>
            <a:r>
              <a:rPr lang="fa-IR" dirty="0" smtClean="0">
                <a:solidFill>
                  <a:schemeClr val="tx1">
                    <a:lumMod val="95000"/>
                    <a:lumOff val="5000"/>
                  </a:schemeClr>
                </a:solidFill>
                <a:cs typeface="B Mitra" panose="00000400000000000000" pitchFamily="2" charset="-78"/>
              </a:rPr>
              <a:t>کنیم:</a:t>
            </a:r>
          </a:p>
          <a:p>
            <a:pPr algn="just">
              <a:lnSpc>
                <a:spcPct val="150000"/>
              </a:lnSpc>
            </a:pPr>
            <a:endParaRPr lang="fa-IR" sz="800" dirty="0">
              <a:solidFill>
                <a:schemeClr val="tx1">
                  <a:lumMod val="95000"/>
                  <a:lumOff val="5000"/>
                </a:schemeClr>
              </a:solidFill>
              <a:cs typeface="B Mitra" panose="00000400000000000000" pitchFamily="2" charset="-78"/>
            </a:endParaRPr>
          </a:p>
          <a:p>
            <a:pPr algn="just">
              <a:lnSpc>
                <a:spcPct val="170000"/>
              </a:lnSpc>
            </a:pPr>
            <a:r>
              <a:rPr lang="fa-IR" dirty="0" smtClean="0">
                <a:solidFill>
                  <a:schemeClr val="tx1">
                    <a:lumMod val="95000"/>
                    <a:lumOff val="5000"/>
                  </a:schemeClr>
                </a:solidFill>
                <a:cs typeface="B Mitra" panose="00000400000000000000" pitchFamily="2" charset="-78"/>
              </a:rPr>
              <a:t>1- </a:t>
            </a:r>
            <a:r>
              <a:rPr lang="fa-IR" dirty="0">
                <a:solidFill>
                  <a:schemeClr val="tx1">
                    <a:lumMod val="95000"/>
                    <a:lumOff val="5000"/>
                  </a:schemeClr>
                </a:solidFill>
                <a:cs typeface="B Mitra" panose="00000400000000000000" pitchFamily="2" charset="-78"/>
              </a:rPr>
              <a:t>گروه نان و غلات</a:t>
            </a:r>
          </a:p>
          <a:p>
            <a:pPr algn="just">
              <a:lnSpc>
                <a:spcPct val="170000"/>
              </a:lnSpc>
            </a:pPr>
            <a:r>
              <a:rPr lang="fa-IR" dirty="0" smtClean="0">
                <a:solidFill>
                  <a:schemeClr val="tx1">
                    <a:lumMod val="95000"/>
                    <a:lumOff val="5000"/>
                  </a:schemeClr>
                </a:solidFill>
                <a:cs typeface="B Mitra" panose="00000400000000000000" pitchFamily="2" charset="-78"/>
              </a:rPr>
              <a:t>2- </a:t>
            </a:r>
            <a:r>
              <a:rPr lang="fa-IR" dirty="0">
                <a:solidFill>
                  <a:schemeClr val="tx1">
                    <a:lumMod val="95000"/>
                    <a:lumOff val="5000"/>
                  </a:schemeClr>
                </a:solidFill>
                <a:cs typeface="B Mitra" panose="00000400000000000000" pitchFamily="2" charset="-78"/>
              </a:rPr>
              <a:t>گروه سبزي ها</a:t>
            </a:r>
          </a:p>
          <a:p>
            <a:pPr algn="just">
              <a:lnSpc>
                <a:spcPct val="170000"/>
              </a:lnSpc>
            </a:pPr>
            <a:r>
              <a:rPr lang="fa-IR" dirty="0" smtClean="0">
                <a:solidFill>
                  <a:schemeClr val="tx1">
                    <a:lumMod val="95000"/>
                    <a:lumOff val="5000"/>
                  </a:schemeClr>
                </a:solidFill>
                <a:cs typeface="B Mitra" panose="00000400000000000000" pitchFamily="2" charset="-78"/>
              </a:rPr>
              <a:t>3-گروه </a:t>
            </a:r>
            <a:r>
              <a:rPr lang="fa-IR" dirty="0">
                <a:solidFill>
                  <a:schemeClr val="tx1">
                    <a:lumMod val="95000"/>
                    <a:lumOff val="5000"/>
                  </a:schemeClr>
                </a:solidFill>
                <a:cs typeface="B Mitra" panose="00000400000000000000" pitchFamily="2" charset="-78"/>
              </a:rPr>
              <a:t>ميوه ها</a:t>
            </a:r>
          </a:p>
          <a:p>
            <a:pPr algn="just">
              <a:lnSpc>
                <a:spcPct val="170000"/>
              </a:lnSpc>
            </a:pPr>
            <a:r>
              <a:rPr lang="fa-IR" dirty="0" smtClean="0">
                <a:solidFill>
                  <a:schemeClr val="tx1">
                    <a:lumMod val="95000"/>
                    <a:lumOff val="5000"/>
                  </a:schemeClr>
                </a:solidFill>
                <a:cs typeface="B Mitra" panose="00000400000000000000" pitchFamily="2" charset="-78"/>
              </a:rPr>
              <a:t>4-گروه </a:t>
            </a:r>
            <a:r>
              <a:rPr lang="fa-IR" dirty="0">
                <a:solidFill>
                  <a:schemeClr val="tx1">
                    <a:lumMod val="95000"/>
                    <a:lumOff val="5000"/>
                  </a:schemeClr>
                </a:solidFill>
                <a:cs typeface="B Mitra" panose="00000400000000000000" pitchFamily="2" charset="-78"/>
              </a:rPr>
              <a:t>شير و لبنيات</a:t>
            </a:r>
          </a:p>
          <a:p>
            <a:pPr algn="just">
              <a:lnSpc>
                <a:spcPct val="170000"/>
              </a:lnSpc>
            </a:pPr>
            <a:r>
              <a:rPr lang="fa-IR" dirty="0" smtClean="0">
                <a:solidFill>
                  <a:schemeClr val="tx1">
                    <a:lumMod val="95000"/>
                    <a:lumOff val="5000"/>
                  </a:schemeClr>
                </a:solidFill>
                <a:cs typeface="B Mitra" panose="00000400000000000000" pitchFamily="2" charset="-78"/>
              </a:rPr>
              <a:t>5-گروه </a:t>
            </a:r>
            <a:r>
              <a:rPr lang="fa-IR" dirty="0">
                <a:solidFill>
                  <a:schemeClr val="tx1">
                    <a:lumMod val="95000"/>
                    <a:lumOff val="5000"/>
                  </a:schemeClr>
                </a:solidFill>
                <a:cs typeface="B Mitra" panose="00000400000000000000" pitchFamily="2" charset="-78"/>
              </a:rPr>
              <a:t>گوشت و جانشين هاي آن</a:t>
            </a:r>
          </a:p>
          <a:p>
            <a:pPr algn="just">
              <a:lnSpc>
                <a:spcPct val="170000"/>
              </a:lnSpc>
            </a:pPr>
            <a:r>
              <a:rPr lang="fa-IR" dirty="0" smtClean="0">
                <a:solidFill>
                  <a:srgbClr val="FF0000"/>
                </a:solidFill>
                <a:effectLst>
                  <a:outerShdw blurRad="38100" dist="38100" dir="2700000" algn="tl">
                    <a:srgbClr val="000000">
                      <a:alpha val="43137"/>
                    </a:srgbClr>
                  </a:outerShdw>
                </a:effectLst>
                <a:cs typeface="B Mitra" panose="00000400000000000000" pitchFamily="2" charset="-78"/>
              </a:rPr>
              <a:t>6-</a:t>
            </a:r>
            <a:r>
              <a:rPr lang="fa-IR" sz="900" dirty="0" smtClean="0">
                <a:solidFill>
                  <a:srgbClr val="FF0000"/>
                </a:solidFill>
                <a:effectLst>
                  <a:outerShdw blurRad="38100" dist="38100" dir="2700000" algn="tl">
                    <a:srgbClr val="000000">
                      <a:alpha val="43137"/>
                    </a:srgbClr>
                  </a:outerShdw>
                </a:effectLst>
                <a:cs typeface="B Mitra" panose="00000400000000000000" pitchFamily="2" charset="-78"/>
              </a:rPr>
              <a:t> </a:t>
            </a:r>
            <a:r>
              <a:rPr lang="fa-IR" dirty="0">
                <a:solidFill>
                  <a:srgbClr val="FF0000"/>
                </a:solidFill>
                <a:effectLst>
                  <a:outerShdw blurRad="38100" dist="38100" dir="2700000" algn="tl">
                    <a:srgbClr val="000000">
                      <a:alpha val="43137"/>
                    </a:srgbClr>
                  </a:outerShdw>
                </a:effectLst>
                <a:cs typeface="B Mitra" panose="00000400000000000000" pitchFamily="2" charset="-78"/>
              </a:rPr>
              <a:t>گروه روغن ها و چربي </a:t>
            </a:r>
            <a:r>
              <a:rPr lang="fa-IR" dirty="0" smtClean="0">
                <a:solidFill>
                  <a:srgbClr val="FF0000"/>
                </a:solidFill>
                <a:effectLst>
                  <a:outerShdw blurRad="38100" dist="38100" dir="2700000" algn="tl">
                    <a:srgbClr val="000000">
                      <a:alpha val="43137"/>
                    </a:srgbClr>
                  </a:outerShdw>
                </a:effectLst>
                <a:cs typeface="B Mitra" panose="00000400000000000000" pitchFamily="2" charset="-78"/>
              </a:rPr>
              <a:t>ها</a:t>
            </a:r>
          </a:p>
          <a:p>
            <a:pPr algn="just">
              <a:lnSpc>
                <a:spcPct val="120000"/>
              </a:lnSpc>
            </a:pPr>
            <a:endParaRPr lang="fa-IR" sz="1050" dirty="0">
              <a:solidFill>
                <a:schemeClr val="tx1">
                  <a:lumMod val="95000"/>
                  <a:lumOff val="5000"/>
                </a:schemeClr>
              </a:solidFill>
              <a:cs typeface="B Mitra" panose="00000400000000000000" pitchFamily="2" charset="-78"/>
            </a:endParaRPr>
          </a:p>
        </p:txBody>
      </p:sp>
    </p:spTree>
    <p:extLst>
      <p:ext uri="{BB962C8B-B14F-4D97-AF65-F5344CB8AC3E}">
        <p14:creationId xmlns:p14="http://schemas.microsoft.com/office/powerpoint/2010/main" xmlns="" val="2577571670"/>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2691</TotalTime>
  <Words>8587</Words>
  <Application>Microsoft Office PowerPoint</Application>
  <PresentationFormat>On-screen Show (4:3)</PresentationFormat>
  <Paragraphs>368</Paragraphs>
  <Slides>63</Slides>
  <Notes>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اصول تغذیه صحیح  در بیماری های قلبی عروقی</vt:lpstr>
      <vt:lpstr>مقدمه</vt:lpstr>
      <vt:lpstr>ریزمغذی و درشت مغذی های مورد نیاز بدن:</vt:lpstr>
      <vt:lpstr>ریزمغذی و درشت مغذی های مورد نیاز بدن:</vt:lpstr>
      <vt:lpstr>انرژي (كالري):</vt:lpstr>
      <vt:lpstr>انرژي (كالري):</vt:lpstr>
      <vt:lpstr>Slide 7</vt:lpstr>
      <vt:lpstr>Slide 8</vt:lpstr>
      <vt:lpstr>گروه هاي غذايي</vt:lpstr>
      <vt:lpstr>گروه هاي غذايي</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سخن پایانی</vt:lpstr>
      <vt:lpstr>* اصلاح تدریجی عادات غذایی</vt:lpstr>
      <vt:lpstr>1-افزایش مقدار دریافت سبزیجات در برنامۀ غذایی روزانه:</vt:lpstr>
      <vt:lpstr>Slide 51</vt:lpstr>
      <vt:lpstr>Slide 52</vt:lpstr>
      <vt:lpstr>Slide 53</vt:lpstr>
      <vt:lpstr>مصرف میان وعده های سال بصورت منظم در طول روز:</vt:lpstr>
      <vt:lpstr>مصرف روزانۀ لبنیات کم چرب</vt:lpstr>
      <vt:lpstr>مصرف غلات سبوس دار</vt:lpstr>
      <vt:lpstr>مصرف مغزهای گیاهی خام</vt:lpstr>
      <vt:lpstr>مصرف سس های سالم</vt:lpstr>
      <vt:lpstr>مصرف روغن های گیاهی</vt:lpstr>
      <vt:lpstr>مصرف بیشتر گوشت های سفید و مصرف کمتر گوشت های قرمز</vt:lpstr>
      <vt:lpstr>آگاهی از مواد غذایی پرنمک و توجه به آن درهنگام خرید:</vt:lpstr>
      <vt:lpstr>کنترل مقدار نمک مصرفی:</vt:lpstr>
      <vt:lpstr>فرزندانمان را از کودکی به تغذیۀ سالم عادت دهیم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Z.Kiani</dc:creator>
  <cp:lastModifiedBy>b.salehi</cp:lastModifiedBy>
  <cp:revision>739</cp:revision>
  <dcterms:created xsi:type="dcterms:W3CDTF">2013-12-01T06:26:14Z</dcterms:created>
  <dcterms:modified xsi:type="dcterms:W3CDTF">2014-08-02T04:28:50Z</dcterms:modified>
</cp:coreProperties>
</file>