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C0/yvax1OpZuLUwVJ8+0Q==" hashData="BVZ2z/98/jOYy3Hyk/uDBXK0lS0bAdLwZ6oVRNfu69XHsMIPWza5pvNL8HrjZlgZv04kjXjLShNJGj+HQJsnN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89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6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8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1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0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8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92D050"/>
            </a:gs>
            <a:gs pos="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699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‫مهارت تفکر و خلاقیت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8" t="4" r="22730" b="6405"/>
          <a:stretch/>
        </p:blipFill>
        <p:spPr bwMode="auto">
          <a:xfrm>
            <a:off x="675249" y="323556"/>
            <a:ext cx="5190980" cy="57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52226" y="2669460"/>
            <a:ext cx="5497018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3800" b="1" dirty="0" smtClean="0">
                <a:latin typeface="A Aref_ graffiti" panose="020B0800040000020004" pitchFamily="34" charset="-78"/>
                <a:ea typeface="A Aref_ graffiti" panose="020B0800040000020004" pitchFamily="34" charset="-78"/>
                <a:cs typeface="A Shekari" panose="00000400000000000000" pitchFamily="2" charset="-78"/>
              </a:rPr>
              <a:t>مهارت</a:t>
            </a:r>
          </a:p>
          <a:p>
            <a:pPr algn="ctr"/>
            <a:r>
              <a:rPr lang="fa-IR" sz="13800" b="1" dirty="0" smtClean="0">
                <a:latin typeface="A Aref_ graffiti" panose="020B0800040000020004" pitchFamily="34" charset="-78"/>
                <a:ea typeface="A Aref_ graffiti" panose="020B0800040000020004" pitchFamily="34" charset="-78"/>
                <a:cs typeface="A Shekari" panose="00000400000000000000" pitchFamily="2" charset="-78"/>
              </a:rPr>
              <a:t> </a:t>
            </a:r>
            <a:r>
              <a:rPr lang="fa-IR" sz="13800" b="1" dirty="0">
                <a:latin typeface="A Aref_ graffiti" panose="020B0800040000020004" pitchFamily="34" charset="-78"/>
                <a:ea typeface="A Aref_ graffiti" panose="020B0800040000020004" pitchFamily="34" charset="-78"/>
                <a:cs typeface="A Shekari" panose="00000400000000000000" pitchFamily="2" charset="-78"/>
              </a:rPr>
              <a:t>تفکر و خلاقیّت</a:t>
            </a:r>
            <a:endParaRPr lang="en-US" sz="13800" b="1" dirty="0">
              <a:latin typeface="A Aref_ graffiti" panose="020B0800040000020004" pitchFamily="34" charset="-78"/>
              <a:ea typeface="A Aref_ graffiti" panose="020B0800040000020004" pitchFamily="34" charset="-78"/>
              <a:cs typeface="A Shekari" panose="00000400000000000000" pitchFamily="2" charset="-78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69286" y="2419624"/>
            <a:ext cx="7135033" cy="759673"/>
          </a:xfrm>
          <a:prstGeom prst="rightArrow">
            <a:avLst/>
          </a:prstGeom>
          <a:solidFill>
            <a:srgbClr val="E848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Image result for ‫بسم الله الرحمن الرحیم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18" y="420201"/>
            <a:ext cx="2480234" cy="24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60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40147" y="253217"/>
            <a:ext cx="7920111" cy="1955410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cs typeface="2  Titr" panose="00000700000000000000" pitchFamily="2" charset="-78"/>
              </a:rPr>
              <a:t>اُمور جاری زندگی </a:t>
            </a:r>
            <a:r>
              <a:rPr lang="fa-IR" sz="6600" dirty="0" smtClean="0">
                <a:solidFill>
                  <a:srgbClr val="FFFF00"/>
                </a:solidFill>
                <a:cs typeface="2  Titr" panose="00000700000000000000" pitchFamily="2" charset="-78"/>
              </a:rPr>
              <a:t>فردی</a:t>
            </a:r>
            <a:endParaRPr lang="en-US" sz="66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3717" y="2400884"/>
            <a:ext cx="8496885" cy="1955410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cs typeface="2  Titr" panose="00000700000000000000" pitchFamily="2" charset="-78"/>
              </a:rPr>
              <a:t>اُمور جاری زندگی </a:t>
            </a:r>
            <a:r>
              <a:rPr lang="fa-IR" sz="6000" dirty="0" smtClean="0">
                <a:solidFill>
                  <a:srgbClr val="FFFF00"/>
                </a:solidFill>
                <a:cs typeface="2  Titr" panose="00000700000000000000" pitchFamily="2" charset="-78"/>
              </a:rPr>
              <a:t>خانوادگی</a:t>
            </a:r>
            <a:endParaRPr lang="en-US" sz="60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5587" y="4548551"/>
            <a:ext cx="8145193" cy="1955410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cs typeface="2  Titr" panose="00000700000000000000" pitchFamily="2" charset="-78"/>
              </a:rPr>
              <a:t>اُمور جاری زندگی </a:t>
            </a:r>
            <a:r>
              <a:rPr lang="fa-IR" sz="6000" dirty="0" smtClean="0">
                <a:solidFill>
                  <a:srgbClr val="FFFF00"/>
                </a:solidFill>
                <a:cs typeface="2  Titr" panose="00000700000000000000" pitchFamily="2" charset="-78"/>
              </a:rPr>
              <a:t>اجتماعی</a:t>
            </a:r>
            <a:endParaRPr lang="en-US" sz="60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431" y="375137"/>
            <a:ext cx="1711569" cy="1711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981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20621" y="763171"/>
            <a:ext cx="6529680" cy="198354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آیات و قصص قرآن</a:t>
            </a:r>
            <a:endParaRPr lang="en-US" sz="6600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640" y="345757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Image result for ‫افلا یتدبرون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61" y="294014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00665" y="685799"/>
            <a:ext cx="8386615" cy="14911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200" dirty="0" smtClean="0">
                <a:solidFill>
                  <a:srgbClr val="FFFF00"/>
                </a:solidFill>
                <a:cs typeface="2  Yekan" panose="00000400000000000000" pitchFamily="2" charset="-78"/>
              </a:rPr>
              <a:t>مطالعه تاریخ گذشتگان</a:t>
            </a:r>
            <a:endParaRPr lang="en-US" sz="7200" dirty="0">
              <a:solidFill>
                <a:srgbClr val="FFFF00"/>
              </a:solidFill>
              <a:cs typeface="2  Yek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452" y="359825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748077" y="3004457"/>
            <a:ext cx="91309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b="1" dirty="0">
                <a:cs typeface="A Yasamin" panose="00000400000000000000" pitchFamily="2" charset="-78"/>
              </a:rPr>
              <a:t>    قُلْ سیرُوا فِی </a:t>
            </a:r>
            <a:r>
              <a:rPr lang="fa-IR" sz="5400" b="1" dirty="0" smtClean="0">
                <a:cs typeface="A Yasamin" panose="00000400000000000000" pitchFamily="2" charset="-78"/>
              </a:rPr>
              <a:t>الْأَرْضِ</a:t>
            </a:r>
          </a:p>
          <a:p>
            <a:pPr algn="ctr" rtl="1"/>
            <a:r>
              <a:rPr lang="fa-IR" sz="5400" b="1" dirty="0" smtClean="0">
                <a:cs typeface="A Yasamin" panose="00000400000000000000" pitchFamily="2" charset="-78"/>
              </a:rPr>
              <a:t> </a:t>
            </a:r>
            <a:r>
              <a:rPr lang="fa-IR" sz="5400" b="1" dirty="0">
                <a:cs typeface="A Yasamin" panose="00000400000000000000" pitchFamily="2" charset="-78"/>
              </a:rPr>
              <a:t>ثُمَّ انْظُرُوا کَیْفَ کانَ عاقِبَهُ </a:t>
            </a:r>
            <a:r>
              <a:rPr lang="fa-IR" sz="5400" b="1" dirty="0" smtClean="0">
                <a:cs typeface="A Yasamin" panose="00000400000000000000" pitchFamily="2" charset="-78"/>
              </a:rPr>
              <a:t>الْمُکَذِّبینَ</a:t>
            </a:r>
          </a:p>
          <a:p>
            <a:pPr algn="ctr" rtl="1"/>
            <a:r>
              <a:rPr lang="fa-IR" sz="4000" b="1" dirty="0" smtClean="0">
                <a:solidFill>
                  <a:srgbClr val="FF0000"/>
                </a:solidFill>
                <a:cs typeface="A Yasamin" panose="00000400000000000000" pitchFamily="2" charset="-78"/>
              </a:rPr>
              <a:t>الأنعام،۱۱</a:t>
            </a:r>
            <a:endParaRPr lang="en-US" sz="4000" b="1" dirty="0">
              <a:solidFill>
                <a:srgbClr val="FF0000"/>
              </a:solidFill>
              <a:cs typeface="A Yasam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72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47258" y="600892"/>
            <a:ext cx="6923314" cy="24688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/>
              <a:t>سخنان پیامبر اکرم (ص) و اهل بیت (ع)</a:t>
            </a:r>
            <a:endParaRPr lang="en-US" sz="6000" b="1" dirty="0"/>
          </a:p>
        </p:txBody>
      </p:sp>
      <p:pic>
        <p:nvPicPr>
          <p:cNvPr id="1026" name="Picture 2" descr="Image result fo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62" y="600892"/>
            <a:ext cx="2135777" cy="213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47258" y="3614057"/>
            <a:ext cx="6923314" cy="24688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/>
              <a:t>ضرب المثل ها</a:t>
            </a:r>
            <a:endParaRPr lang="en-US" sz="6000" b="1" dirty="0"/>
          </a:p>
        </p:txBody>
      </p:sp>
      <p:pic>
        <p:nvPicPr>
          <p:cNvPr id="1028" name="Picture 4" descr="Image result fo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62" y="3614057"/>
            <a:ext cx="2294708" cy="22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8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2" y="1754285"/>
            <a:ext cx="10572569" cy="30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47052" y="2349305"/>
            <a:ext cx="2954216" cy="19132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500" b="1" dirty="0" smtClean="0">
                <a:solidFill>
                  <a:srgbClr val="C00000"/>
                </a:solidFill>
                <a:cs typeface="A Hemmat" panose="00000400000000000000" pitchFamily="2" charset="-78"/>
              </a:rPr>
              <a:t>تعریف</a:t>
            </a:r>
            <a:endParaRPr lang="en-US" sz="11500" b="1" dirty="0">
              <a:solidFill>
                <a:srgbClr val="C00000"/>
              </a:solidFill>
              <a:cs typeface="A Hemmat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332" y="2028635"/>
            <a:ext cx="8046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dirty="0" smtClean="0">
                <a:cs typeface="2  Zar" panose="00000400000000000000" pitchFamily="2" charset="-78"/>
              </a:rPr>
              <a:t>کشف مجهولات از طریق معلومات اولیه.</a:t>
            </a:r>
            <a:endParaRPr lang="en-US" sz="8000" b="1" dirty="0"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49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‫تفکر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3711" r="26790" b="1518"/>
          <a:stretch/>
        </p:blipFill>
        <p:spPr bwMode="auto">
          <a:xfrm flipH="1">
            <a:off x="-196948" y="745588"/>
            <a:ext cx="5081403" cy="61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6132" y="2087463"/>
            <a:ext cx="78216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7200" b="1" dirty="0" smtClean="0">
                <a:cs typeface="2  Tabassom" panose="00000400000000000000" pitchFamily="2" charset="-78"/>
              </a:rPr>
              <a:t>تفکر تجارتی است علمی که طی آن هر انسان با عملیّات درونی خویش  به یافته های جدید و علمی می رسد </a:t>
            </a:r>
            <a:r>
              <a:rPr lang="fa-IR" sz="8800" b="1" dirty="0" smtClean="0">
                <a:cs typeface="2  Tabassom" panose="00000400000000000000" pitchFamily="2" charset="-78"/>
              </a:rPr>
              <a:t>.</a:t>
            </a:r>
            <a:endParaRPr lang="en-US" sz="8800" b="1" dirty="0">
              <a:cs typeface="2  Tabassom" panose="00000400000000000000" pitchFamily="2" charset="-78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5514536" y="239151"/>
            <a:ext cx="4375052" cy="1432895"/>
          </a:xfrm>
          <a:prstGeom prst="round2SameRect">
            <a:avLst/>
          </a:prstGeom>
          <a:solidFill>
            <a:srgbClr val="E848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800" dirty="0" smtClean="0">
                <a:solidFill>
                  <a:srgbClr val="002060"/>
                </a:solidFill>
                <a:latin typeface="A Aref_ graffiti" panose="020B0800040000020004" pitchFamily="34" charset="-78"/>
                <a:ea typeface="A Aref_ graffiti" panose="020B0800040000020004" pitchFamily="34" charset="-78"/>
                <a:cs typeface="2  Farnaz" panose="00000400000000000000" pitchFamily="2" charset="-78"/>
              </a:rPr>
              <a:t>تفکّر</a:t>
            </a:r>
            <a:endParaRPr lang="en-US" sz="9600" dirty="0">
              <a:solidFill>
                <a:srgbClr val="002060"/>
              </a:solidFill>
              <a:latin typeface="A Aref_ graffiti" panose="020B0800040000020004" pitchFamily="34" charset="-78"/>
              <a:ea typeface="A Aref_ graffiti" panose="020B0800040000020004" pitchFamily="34" charset="-78"/>
              <a:cs typeface="2 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657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‫تفکر‬‎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33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70" y="647114"/>
            <a:ext cx="6210884" cy="621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0302" y="548640"/>
            <a:ext cx="67524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7200" b="1" dirty="0" smtClean="0">
                <a:cs typeface="2  Zar" panose="00000400000000000000" pitchFamily="2" charset="-78"/>
              </a:rPr>
              <a:t>قال علی (ع):</a:t>
            </a:r>
          </a:p>
          <a:p>
            <a:pPr algn="ctr" rtl="1"/>
            <a:endParaRPr lang="fa-IR" sz="7200" b="1" dirty="0" smtClean="0">
              <a:cs typeface="2  Zar" panose="00000400000000000000" pitchFamily="2" charset="-78"/>
            </a:endParaRPr>
          </a:p>
          <a:p>
            <a:pPr algn="ctr" rtl="1"/>
            <a:r>
              <a:rPr lang="fa-IR" sz="7200" b="1" dirty="0" smtClean="0">
                <a:cs typeface="2  Zar" panose="00000400000000000000" pitchFamily="2" charset="-78"/>
              </a:rPr>
              <a:t>الْمُؤْمِنُ </a:t>
            </a:r>
            <a:r>
              <a:rPr lang="fa-IR" sz="7200" b="1" dirty="0">
                <a:cs typeface="2  Zar" panose="00000400000000000000" pitchFamily="2" charset="-78"/>
              </a:rPr>
              <a:t>دَائِمُ الذِّكْرِ كَثِيرُ </a:t>
            </a:r>
            <a:r>
              <a:rPr lang="fa-IR" sz="7200" b="1" dirty="0" smtClean="0">
                <a:cs typeface="2  Zar" panose="00000400000000000000" pitchFamily="2" charset="-78"/>
              </a:rPr>
              <a:t>الْفِــكْر</a:t>
            </a:r>
            <a:r>
              <a:rPr lang="fa-IR" sz="7200" b="1" dirty="0">
                <a:cs typeface="2  Zar" panose="00000400000000000000" pitchFamily="2" charset="-78"/>
              </a:rPr>
              <a:t/>
            </a:r>
            <a:br>
              <a:rPr lang="fa-IR" sz="7200" b="1" dirty="0">
                <a:cs typeface="2  Zar" panose="00000400000000000000" pitchFamily="2" charset="-78"/>
              </a:rPr>
            </a:br>
            <a:endParaRPr lang="en-US" sz="7200" b="1" dirty="0"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7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‫ای برادر تو همه اندیشه ای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8201" r="12076" b="25397"/>
          <a:stretch/>
        </p:blipFill>
        <p:spPr bwMode="auto">
          <a:xfrm>
            <a:off x="351693" y="759656"/>
            <a:ext cx="11286210" cy="558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0"/>
            <a:ext cx="1150737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35305" y="590843"/>
            <a:ext cx="3172264" cy="29964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فوائد تفکر</a:t>
            </a:r>
            <a:endParaRPr lang="en-US" sz="6600" b="1" dirty="0">
              <a:solidFill>
                <a:srgbClr val="FFFF00"/>
              </a:solidFill>
              <a:cs typeface="2  Yekan" panose="00000400000000000000" pitchFamily="2" charset="-78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439441" y="189914"/>
            <a:ext cx="2897945" cy="2236763"/>
          </a:xfrm>
          <a:prstGeom prst="wedgeEllipseCallout">
            <a:avLst>
              <a:gd name="adj1" fmla="val -78115"/>
              <a:gd name="adj2" fmla="val 20362"/>
            </a:avLst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rgbClr val="002060"/>
                </a:solidFill>
                <a:cs typeface="A Yasamin" panose="00000400000000000000" pitchFamily="2" charset="-78"/>
              </a:rPr>
              <a:t>خلاقیت و نو آوری</a:t>
            </a:r>
            <a:endParaRPr lang="en-US" sz="4400" b="1" dirty="0">
              <a:solidFill>
                <a:srgbClr val="002060"/>
              </a:solidFill>
              <a:cs typeface="A Yasamin" panose="00000400000000000000" pitchFamily="2" charset="-78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9020320" y="2616591"/>
            <a:ext cx="2897945" cy="2236763"/>
          </a:xfrm>
          <a:prstGeom prst="wedgeEllipseCallout">
            <a:avLst>
              <a:gd name="adj1" fmla="val -97532"/>
              <a:gd name="adj2" fmla="val -5510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rgbClr val="002060"/>
                </a:solidFill>
                <a:cs typeface="A Yasamin" panose="00000400000000000000" pitchFamily="2" charset="-78"/>
              </a:rPr>
              <a:t>تشخیص معایب</a:t>
            </a:r>
            <a:endParaRPr lang="en-US" sz="4400" b="1" dirty="0">
              <a:solidFill>
                <a:srgbClr val="002060"/>
              </a:solidFill>
              <a:cs typeface="A Yasamin" panose="00000400000000000000" pitchFamily="2" charset="-78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790005" y="4178105"/>
            <a:ext cx="2897945" cy="2236763"/>
          </a:xfrm>
          <a:prstGeom prst="wedgeEllipseCallout">
            <a:avLst>
              <a:gd name="adj1" fmla="val -48989"/>
              <a:gd name="adj2" fmla="val -10794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002060"/>
                </a:solidFill>
                <a:cs typeface="A Yasamin" panose="00000400000000000000" pitchFamily="2" charset="-78"/>
              </a:rPr>
              <a:t>تولید علم و فهم بیشتر</a:t>
            </a:r>
            <a:endParaRPr lang="en-US" sz="3600" b="1" dirty="0">
              <a:solidFill>
                <a:srgbClr val="002060"/>
              </a:solidFill>
              <a:cs typeface="A Yasamin" panose="00000400000000000000" pitchFamily="2" charset="-78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22265" y="3506373"/>
            <a:ext cx="2897945" cy="2693962"/>
          </a:xfrm>
          <a:prstGeom prst="wedgeEllipseCallout">
            <a:avLst>
              <a:gd name="adj1" fmla="val 112176"/>
              <a:gd name="adj2" fmla="val -833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002060"/>
                </a:solidFill>
                <a:cs typeface="A Yasamin" panose="00000400000000000000" pitchFamily="2" charset="-78"/>
              </a:rPr>
              <a:t>عامل تربیت و کسب هویت انسانی</a:t>
            </a:r>
            <a:endParaRPr lang="en-US" sz="3600" b="1" dirty="0">
              <a:solidFill>
                <a:srgbClr val="002060"/>
              </a:solidFill>
              <a:cs typeface="A Yasamin" panose="00000400000000000000" pitchFamily="2" charset="-78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751383" y="4382085"/>
            <a:ext cx="2897945" cy="2236763"/>
          </a:xfrm>
          <a:prstGeom prst="wedgeEllipseCallout">
            <a:avLst>
              <a:gd name="adj1" fmla="val 20429"/>
              <a:gd name="adj2" fmla="val -9850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rgbClr val="002060"/>
                </a:solidFill>
                <a:cs typeface="A Yasamin" panose="00000400000000000000" pitchFamily="2" charset="-78"/>
              </a:rPr>
              <a:t>عبادت</a:t>
            </a:r>
            <a:endParaRPr lang="en-US" sz="6000" b="1" dirty="0">
              <a:solidFill>
                <a:srgbClr val="002060"/>
              </a:solidFill>
              <a:cs typeface="A Yasamin" panose="00000400000000000000" pitchFamily="2" charset="-78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69743" y="189914"/>
            <a:ext cx="3634154" cy="3077307"/>
          </a:xfrm>
          <a:prstGeom prst="wedgeEllipseCallout">
            <a:avLst>
              <a:gd name="adj1" fmla="val 65888"/>
              <a:gd name="adj2" fmla="val 55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002060"/>
                </a:solidFill>
                <a:cs typeface="A Yasamin" panose="00000400000000000000" pitchFamily="2" charset="-78"/>
              </a:rPr>
              <a:t>کسب قدرت تجزیه و تحلیل</a:t>
            </a:r>
            <a:endParaRPr lang="en-US" sz="4000" b="1" dirty="0">
              <a:solidFill>
                <a:srgbClr val="002060"/>
              </a:solidFill>
              <a:cs typeface="A Yasam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9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‫قرآن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30" y="43239"/>
            <a:ext cx="10704684" cy="66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37230" y="1934160"/>
            <a:ext cx="37701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rgbClr val="FFFF00"/>
                </a:solidFill>
                <a:cs typeface="2  Homa" panose="00000400000000000000" pitchFamily="2" charset="-78"/>
              </a:rPr>
              <a:t>در قرآن 300 مرتبه به</a:t>
            </a:r>
          </a:p>
          <a:p>
            <a:pPr algn="ctr"/>
            <a:r>
              <a:rPr lang="fa-IR" sz="4800" dirty="0" smtClean="0">
                <a:solidFill>
                  <a:srgbClr val="FFFF00"/>
                </a:solidFill>
                <a:cs typeface="2  Homa" panose="00000400000000000000" pitchFamily="2" charset="-78"/>
              </a:rPr>
              <a:t> </a:t>
            </a:r>
            <a:r>
              <a:rPr lang="fa-IR" sz="6600" dirty="0" smtClean="0">
                <a:solidFill>
                  <a:srgbClr val="FFFF00"/>
                </a:solidFill>
                <a:cs typeface="2  Homa" panose="00000400000000000000" pitchFamily="2" charset="-78"/>
              </a:rPr>
              <a:t>تفکر و تدبّر </a:t>
            </a:r>
            <a:r>
              <a:rPr lang="fa-IR" sz="4800" dirty="0" smtClean="0">
                <a:solidFill>
                  <a:srgbClr val="FFFF00"/>
                </a:solidFill>
                <a:cs typeface="2  Homa" panose="00000400000000000000" pitchFamily="2" charset="-78"/>
              </a:rPr>
              <a:t>دعوت شده است.</a:t>
            </a:r>
            <a:endParaRPr lang="en-US" sz="4800" dirty="0">
              <a:solidFill>
                <a:srgbClr val="FFFF00"/>
              </a:solidFill>
              <a:cs typeface="2 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63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035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64744" y="464235"/>
            <a:ext cx="4262511" cy="2377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b="1" dirty="0" smtClean="0">
                <a:solidFill>
                  <a:srgbClr val="C00000"/>
                </a:solidFill>
                <a:latin typeface="A Aref_ graffiti" panose="020B0800040000020004" pitchFamily="34" charset="-78"/>
                <a:ea typeface="A Aref_ graffiti" panose="020B0800040000020004" pitchFamily="34" charset="-78"/>
                <a:cs typeface="2  Mitra" panose="00000400000000000000" pitchFamily="2" charset="-78"/>
              </a:rPr>
              <a:t>انواع تفکر</a:t>
            </a:r>
            <a:endParaRPr lang="en-US" sz="8000" b="1" dirty="0">
              <a:solidFill>
                <a:srgbClr val="C00000"/>
              </a:solidFill>
              <a:latin typeface="A Aref_ graffiti" panose="020B0800040000020004" pitchFamily="34" charset="-78"/>
              <a:ea typeface="A Aref_ graffiti" panose="020B0800040000020004" pitchFamily="34" charset="-78"/>
              <a:cs typeface="2 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2142" y="3446585"/>
            <a:ext cx="3446584" cy="282760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6000" b="1" dirty="0" smtClean="0">
                <a:solidFill>
                  <a:srgbClr val="C00000"/>
                </a:solidFill>
                <a:cs typeface="2  Yekan" panose="00000400000000000000" pitchFamily="2" charset="-78"/>
              </a:rPr>
              <a:t>تفکر خلّاق</a:t>
            </a:r>
            <a:endParaRPr lang="en-US" sz="6000" b="1" dirty="0">
              <a:solidFill>
                <a:srgbClr val="C00000"/>
              </a:solidFill>
              <a:cs typeface="2  Yeka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792" y="3446585"/>
            <a:ext cx="3446584" cy="282760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400" b="1" dirty="0" smtClean="0">
                <a:solidFill>
                  <a:srgbClr val="C00000"/>
                </a:solidFill>
                <a:cs typeface="2  Yekan" panose="00000400000000000000" pitchFamily="2" charset="-78"/>
              </a:rPr>
              <a:t>تفکر انتقادی</a:t>
            </a:r>
            <a:endParaRPr lang="en-US" sz="5400" b="1" dirty="0">
              <a:solidFill>
                <a:srgbClr val="C00000"/>
              </a:solidFill>
              <a:cs typeface="2 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2707" y="3425177"/>
            <a:ext cx="3446584" cy="282760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6000" b="1" dirty="0" smtClean="0">
                <a:solidFill>
                  <a:srgbClr val="C00000"/>
                </a:solidFill>
                <a:cs typeface="2  Yekan" panose="00000400000000000000" pitchFamily="2" charset="-78"/>
              </a:rPr>
              <a:t>تفکر عملی</a:t>
            </a:r>
            <a:endParaRPr lang="en-US" sz="6000" b="1" dirty="0">
              <a:solidFill>
                <a:srgbClr val="C0000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26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‫فکر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31" y="237392"/>
            <a:ext cx="6456240" cy="6456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ounded Rectangle 1"/>
          <p:cNvSpPr/>
          <p:nvPr/>
        </p:nvSpPr>
        <p:spPr>
          <a:xfrm>
            <a:off x="1163552" y="562708"/>
            <a:ext cx="9617197" cy="159199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800" dirty="0" smtClean="0">
                <a:solidFill>
                  <a:srgbClr val="FF0000"/>
                </a:solidFill>
                <a:cs typeface="2  Titr" panose="00000700000000000000" pitchFamily="2" charset="-78"/>
              </a:rPr>
              <a:t>موضوعات تفکّر</a:t>
            </a:r>
            <a:endParaRPr lang="en-US" sz="88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018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128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2  Farnaz</vt:lpstr>
      <vt:lpstr>2  Homa</vt:lpstr>
      <vt:lpstr>2  Mitra</vt:lpstr>
      <vt:lpstr>2  Tabassom</vt:lpstr>
      <vt:lpstr>2  Titr</vt:lpstr>
      <vt:lpstr>2  Yekan</vt:lpstr>
      <vt:lpstr>2  Zar</vt:lpstr>
      <vt:lpstr>A Aref_ graffiti</vt:lpstr>
      <vt:lpstr>A Hemmat</vt:lpstr>
      <vt:lpstr>A Shekari</vt:lpstr>
      <vt:lpstr>A Yasamin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habib-pc</dc:creator>
  <cp:lastModifiedBy>Administrator</cp:lastModifiedBy>
  <cp:revision>13</cp:revision>
  <dcterms:created xsi:type="dcterms:W3CDTF">2016-12-07T05:08:35Z</dcterms:created>
  <dcterms:modified xsi:type="dcterms:W3CDTF">2018-01-20T06:08:33Z</dcterms:modified>
</cp:coreProperties>
</file>